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428" r:id="rId2"/>
    <p:sldId id="429" r:id="rId3"/>
    <p:sldId id="431" r:id="rId4"/>
    <p:sldId id="502" r:id="rId5"/>
    <p:sldId id="417" r:id="rId6"/>
    <p:sldId id="493" r:id="rId7"/>
    <p:sldId id="497" r:id="rId8"/>
    <p:sldId id="494" r:id="rId9"/>
    <p:sldId id="503" r:id="rId10"/>
    <p:sldId id="491" r:id="rId11"/>
    <p:sldId id="452" r:id="rId12"/>
    <p:sldId id="434" r:id="rId13"/>
    <p:sldId id="435" r:id="rId14"/>
    <p:sldId id="443" r:id="rId15"/>
    <p:sldId id="501" r:id="rId16"/>
    <p:sldId id="499" r:id="rId17"/>
    <p:sldId id="500" r:id="rId18"/>
    <p:sldId id="498" r:id="rId19"/>
    <p:sldId id="478" r:id="rId20"/>
    <p:sldId id="495" r:id="rId21"/>
    <p:sldId id="440" r:id="rId22"/>
    <p:sldId id="496" r:id="rId23"/>
    <p:sldId id="413" r:id="rId24"/>
    <p:sldId id="441" r:id="rId25"/>
    <p:sldId id="442" r:id="rId26"/>
    <p:sldId id="453" r:id="rId27"/>
    <p:sldId id="479" r:id="rId28"/>
    <p:sldId id="480" r:id="rId29"/>
    <p:sldId id="487" r:id="rId30"/>
    <p:sldId id="457" r:id="rId31"/>
    <p:sldId id="458" r:id="rId32"/>
    <p:sldId id="418" r:id="rId33"/>
    <p:sldId id="436" r:id="rId34"/>
    <p:sldId id="437" r:id="rId35"/>
    <p:sldId id="444" r:id="rId36"/>
    <p:sldId id="445" r:id="rId37"/>
    <p:sldId id="446" r:id="rId38"/>
    <p:sldId id="447" r:id="rId39"/>
    <p:sldId id="448" r:id="rId40"/>
    <p:sldId id="449" r:id="rId41"/>
    <p:sldId id="450" r:id="rId42"/>
    <p:sldId id="438" r:id="rId43"/>
    <p:sldId id="420" r:id="rId44"/>
    <p:sldId id="465" r:id="rId45"/>
    <p:sldId id="507" r:id="rId46"/>
    <p:sldId id="508" r:id="rId47"/>
    <p:sldId id="509" r:id="rId48"/>
    <p:sldId id="461" r:id="rId49"/>
    <p:sldId id="466" r:id="rId50"/>
    <p:sldId id="455" r:id="rId51"/>
    <p:sldId id="430" r:id="rId5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4"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4"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4"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1704" y="1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ED070-1183-413C-A65D-31C99AB9A339}"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en-US"/>
        </a:p>
      </dgm:t>
    </dgm:pt>
    <dgm:pt modelId="{4D27095A-0EE1-4BD3-8640-A2676658E426}">
      <dgm:prSet phldrT="[Text]"/>
      <dgm:spPr/>
      <dgm:t>
        <a:bodyPr/>
        <a:lstStyle/>
        <a:p>
          <a:r>
            <a:rPr lang="en-US" u="sng" dirty="0">
              <a:hlinkClick xmlns:r="http://schemas.openxmlformats.org/officeDocument/2006/relationships" r:id="" action="ppaction://noaction"/>
            </a:rPr>
            <a:t>Layer 3 Device</a:t>
          </a:r>
          <a:endParaRPr lang="en-US" u="sng" dirty="0"/>
        </a:p>
      </dgm:t>
    </dgm:pt>
    <dgm:pt modelId="{D80ACBC1-7A0C-4C24-A4A2-F6F5E9C95CA9}" type="parTrans" cxnId="{61DE1E9A-BC56-4793-AD54-67545DBDE588}">
      <dgm:prSet/>
      <dgm:spPr/>
      <dgm:t>
        <a:bodyPr/>
        <a:lstStyle/>
        <a:p>
          <a:endParaRPr lang="en-US"/>
        </a:p>
      </dgm:t>
    </dgm:pt>
    <dgm:pt modelId="{35109EB3-CC0E-4130-AF5A-A2E17BCB926F}" type="sibTrans" cxnId="{61DE1E9A-BC56-4793-AD54-67545DBDE588}">
      <dgm:prSet/>
      <dgm:spPr/>
      <dgm:t>
        <a:bodyPr/>
        <a:lstStyle/>
        <a:p>
          <a:endParaRPr lang="en-US"/>
        </a:p>
      </dgm:t>
    </dgm:pt>
    <dgm:pt modelId="{5A16712A-B585-4468-9434-EC2E8FDFD97C}">
      <dgm:prSet phldrT="[Text]"/>
      <dgm:spPr/>
      <dgm:t>
        <a:bodyPr/>
        <a:lstStyle/>
        <a:p>
          <a:r>
            <a:rPr lang="en-US" dirty="0"/>
            <a:t>Makes decisions about where a packet is sent based on the Internet Protocol</a:t>
          </a:r>
        </a:p>
      </dgm:t>
    </dgm:pt>
    <dgm:pt modelId="{E4250839-3A40-42A2-A706-B81CD5137E9B}" type="parTrans" cxnId="{1B321FA3-E57F-497D-B080-8E28A6AE8E8C}">
      <dgm:prSet/>
      <dgm:spPr/>
      <dgm:t>
        <a:bodyPr/>
        <a:lstStyle/>
        <a:p>
          <a:endParaRPr lang="en-US"/>
        </a:p>
      </dgm:t>
    </dgm:pt>
    <dgm:pt modelId="{0C482D12-BDAB-4D5D-8CDE-C4F17B035974}" type="sibTrans" cxnId="{1B321FA3-E57F-497D-B080-8E28A6AE8E8C}">
      <dgm:prSet/>
      <dgm:spPr/>
      <dgm:t>
        <a:bodyPr/>
        <a:lstStyle/>
        <a:p>
          <a:endParaRPr lang="en-US"/>
        </a:p>
      </dgm:t>
    </dgm:pt>
    <dgm:pt modelId="{DD5A5583-9A09-4F3E-8712-DC4126B76595}">
      <dgm:prSet phldrT="[Text]"/>
      <dgm:spPr/>
      <dgm:t>
        <a:bodyPr/>
        <a:lstStyle/>
        <a:p>
          <a:r>
            <a:rPr lang="en-US" u="sng" dirty="0">
              <a:hlinkClick xmlns:r="http://schemas.openxmlformats.org/officeDocument/2006/relationships" r:id="" action="ppaction://noaction"/>
            </a:rPr>
            <a:t>Layer 2 Device</a:t>
          </a:r>
          <a:endParaRPr lang="en-US" u="sng" dirty="0"/>
        </a:p>
      </dgm:t>
    </dgm:pt>
    <dgm:pt modelId="{8E4202A3-A48D-4201-B842-4EA83644BAE3}" type="parTrans" cxnId="{AEE63588-16F0-4521-BEBD-E0E95242A967}">
      <dgm:prSet/>
      <dgm:spPr/>
      <dgm:t>
        <a:bodyPr/>
        <a:lstStyle/>
        <a:p>
          <a:endParaRPr lang="en-US"/>
        </a:p>
      </dgm:t>
    </dgm:pt>
    <dgm:pt modelId="{54FAB6C4-36C4-45E7-B933-DF5466F69DB2}" type="sibTrans" cxnId="{AEE63588-16F0-4521-BEBD-E0E95242A967}">
      <dgm:prSet/>
      <dgm:spPr/>
      <dgm:t>
        <a:bodyPr/>
        <a:lstStyle/>
        <a:p>
          <a:endParaRPr lang="en-US"/>
        </a:p>
      </dgm:t>
    </dgm:pt>
    <dgm:pt modelId="{CF721B56-5440-45A9-956E-428F430A8CFA}">
      <dgm:prSet phldrT="[Text]"/>
      <dgm:spPr/>
      <dgm:t>
        <a:bodyPr/>
        <a:lstStyle/>
        <a:p>
          <a:r>
            <a:rPr lang="en-US" dirty="0"/>
            <a:t>Makes decisions about where a packet is sent based on a MAC address or logical name</a:t>
          </a:r>
        </a:p>
      </dgm:t>
    </dgm:pt>
    <dgm:pt modelId="{6E4AD2DD-FA34-48F0-931B-285841C7E82E}" type="parTrans" cxnId="{750431E4-410C-4C6E-8820-8BBE384FAD1E}">
      <dgm:prSet/>
      <dgm:spPr/>
      <dgm:t>
        <a:bodyPr/>
        <a:lstStyle/>
        <a:p>
          <a:endParaRPr lang="en-US"/>
        </a:p>
      </dgm:t>
    </dgm:pt>
    <dgm:pt modelId="{3EF03BA6-E34C-4EB7-820D-06481C191921}" type="sibTrans" cxnId="{750431E4-410C-4C6E-8820-8BBE384FAD1E}">
      <dgm:prSet/>
      <dgm:spPr/>
      <dgm:t>
        <a:bodyPr/>
        <a:lstStyle/>
        <a:p>
          <a:endParaRPr lang="en-US"/>
        </a:p>
      </dgm:t>
    </dgm:pt>
    <dgm:pt modelId="{9E8ECD4A-3DF7-45EE-ABD1-E258AF392B5F}">
      <dgm:prSet phldrT="[Text]"/>
      <dgm:spPr/>
      <dgm:t>
        <a:bodyPr/>
        <a:lstStyle/>
        <a:p>
          <a:r>
            <a:rPr lang="en-US" u="sng" dirty="0">
              <a:hlinkClick xmlns:r="http://schemas.openxmlformats.org/officeDocument/2006/relationships" r:id="" action="ppaction://noaction"/>
            </a:rPr>
            <a:t>Layer 1 Device</a:t>
          </a:r>
          <a:endParaRPr lang="en-US" u="sng" dirty="0"/>
        </a:p>
      </dgm:t>
    </dgm:pt>
    <dgm:pt modelId="{0ACFB03C-E3C0-4267-8E9F-4C7BAC41F272}" type="parTrans" cxnId="{E0669218-5E56-45B7-A408-8F9CBCA15A74}">
      <dgm:prSet/>
      <dgm:spPr/>
      <dgm:t>
        <a:bodyPr/>
        <a:lstStyle/>
        <a:p>
          <a:endParaRPr lang="en-US"/>
        </a:p>
      </dgm:t>
    </dgm:pt>
    <dgm:pt modelId="{064C0133-0CD4-46FE-9F99-9024138C9DBD}" type="sibTrans" cxnId="{E0669218-5E56-45B7-A408-8F9CBCA15A74}">
      <dgm:prSet/>
      <dgm:spPr/>
      <dgm:t>
        <a:bodyPr/>
        <a:lstStyle/>
        <a:p>
          <a:endParaRPr lang="en-US"/>
        </a:p>
      </dgm:t>
    </dgm:pt>
    <dgm:pt modelId="{01DAAE00-717B-4BB1-A136-E0EADCB05F74}">
      <dgm:prSet phldrT="[Text]"/>
      <dgm:spPr/>
      <dgm:t>
        <a:bodyPr/>
        <a:lstStyle/>
        <a:p>
          <a:r>
            <a:rPr lang="en-US" dirty="0"/>
            <a:t>Makes no decisions about where a packet is sent</a:t>
          </a:r>
        </a:p>
      </dgm:t>
    </dgm:pt>
    <dgm:pt modelId="{6DDDDAF5-F852-4016-96DF-471A54585C60}" type="parTrans" cxnId="{13524D2E-C0E9-4E39-A166-860EEBBEDE25}">
      <dgm:prSet/>
      <dgm:spPr/>
      <dgm:t>
        <a:bodyPr/>
        <a:lstStyle/>
        <a:p>
          <a:endParaRPr lang="en-US"/>
        </a:p>
      </dgm:t>
    </dgm:pt>
    <dgm:pt modelId="{E85B8E2E-0E91-4BA1-9648-23ECE96D1F8C}" type="sibTrans" cxnId="{13524D2E-C0E9-4E39-A166-860EEBBEDE25}">
      <dgm:prSet/>
      <dgm:spPr/>
      <dgm:t>
        <a:bodyPr/>
        <a:lstStyle/>
        <a:p>
          <a:endParaRPr lang="en-US"/>
        </a:p>
      </dgm:t>
    </dgm:pt>
    <dgm:pt modelId="{99E7EC73-FAB0-4DA1-82B8-2352EC7FA953}" type="pres">
      <dgm:prSet presAssocID="{CD0ED070-1183-413C-A65D-31C99AB9A339}" presName="Name0" presStyleCnt="0">
        <dgm:presLayoutVars>
          <dgm:dir/>
          <dgm:animLvl val="lvl"/>
          <dgm:resizeHandles val="exact"/>
        </dgm:presLayoutVars>
      </dgm:prSet>
      <dgm:spPr/>
    </dgm:pt>
    <dgm:pt modelId="{BDFF64C4-08B8-48FF-8918-E6CACA067B85}" type="pres">
      <dgm:prSet presAssocID="{4D27095A-0EE1-4BD3-8640-A2676658E426}" presName="linNode" presStyleCnt="0"/>
      <dgm:spPr/>
    </dgm:pt>
    <dgm:pt modelId="{B8338696-A770-4FEB-99E7-55E90BFDB8B6}" type="pres">
      <dgm:prSet presAssocID="{4D27095A-0EE1-4BD3-8640-A2676658E426}" presName="parentText" presStyleLbl="node1" presStyleIdx="0" presStyleCnt="3">
        <dgm:presLayoutVars>
          <dgm:chMax val="1"/>
          <dgm:bulletEnabled val="1"/>
        </dgm:presLayoutVars>
      </dgm:prSet>
      <dgm:spPr/>
    </dgm:pt>
    <dgm:pt modelId="{8B87CB70-C430-4B18-897B-730BE20DAB03}" type="pres">
      <dgm:prSet presAssocID="{4D27095A-0EE1-4BD3-8640-A2676658E426}" presName="descendantText" presStyleLbl="alignAccFollowNode1" presStyleIdx="0" presStyleCnt="3">
        <dgm:presLayoutVars>
          <dgm:bulletEnabled val="1"/>
        </dgm:presLayoutVars>
      </dgm:prSet>
      <dgm:spPr/>
    </dgm:pt>
    <dgm:pt modelId="{E7CCA7A4-648E-410B-BFB2-69BC52F3EAFA}" type="pres">
      <dgm:prSet presAssocID="{35109EB3-CC0E-4130-AF5A-A2E17BCB926F}" presName="sp" presStyleCnt="0"/>
      <dgm:spPr/>
    </dgm:pt>
    <dgm:pt modelId="{3CD26407-B40B-4CAB-80BC-33AC087F6CFB}" type="pres">
      <dgm:prSet presAssocID="{DD5A5583-9A09-4F3E-8712-DC4126B76595}" presName="linNode" presStyleCnt="0"/>
      <dgm:spPr/>
    </dgm:pt>
    <dgm:pt modelId="{74553FF6-49C4-44C5-A02A-27B8509A528E}" type="pres">
      <dgm:prSet presAssocID="{DD5A5583-9A09-4F3E-8712-DC4126B76595}" presName="parentText" presStyleLbl="node1" presStyleIdx="1" presStyleCnt="3">
        <dgm:presLayoutVars>
          <dgm:chMax val="1"/>
          <dgm:bulletEnabled val="1"/>
        </dgm:presLayoutVars>
      </dgm:prSet>
      <dgm:spPr/>
    </dgm:pt>
    <dgm:pt modelId="{67E584D1-9FD4-47AC-ACAC-696EA52A1218}" type="pres">
      <dgm:prSet presAssocID="{DD5A5583-9A09-4F3E-8712-DC4126B76595}" presName="descendantText" presStyleLbl="alignAccFollowNode1" presStyleIdx="1" presStyleCnt="3">
        <dgm:presLayoutVars>
          <dgm:bulletEnabled val="1"/>
        </dgm:presLayoutVars>
      </dgm:prSet>
      <dgm:spPr/>
    </dgm:pt>
    <dgm:pt modelId="{28D09215-AD69-4709-B1A5-531A272D062C}" type="pres">
      <dgm:prSet presAssocID="{54FAB6C4-36C4-45E7-B933-DF5466F69DB2}" presName="sp" presStyleCnt="0"/>
      <dgm:spPr/>
    </dgm:pt>
    <dgm:pt modelId="{66EFE1CD-2DA2-406A-8A85-4689E4338551}" type="pres">
      <dgm:prSet presAssocID="{9E8ECD4A-3DF7-45EE-ABD1-E258AF392B5F}" presName="linNode" presStyleCnt="0"/>
      <dgm:spPr/>
    </dgm:pt>
    <dgm:pt modelId="{69144DED-39E8-42F4-8372-1486807F2A51}" type="pres">
      <dgm:prSet presAssocID="{9E8ECD4A-3DF7-45EE-ABD1-E258AF392B5F}" presName="parentText" presStyleLbl="node1" presStyleIdx="2" presStyleCnt="3">
        <dgm:presLayoutVars>
          <dgm:chMax val="1"/>
          <dgm:bulletEnabled val="1"/>
        </dgm:presLayoutVars>
      </dgm:prSet>
      <dgm:spPr/>
    </dgm:pt>
    <dgm:pt modelId="{10E94D00-13F2-464D-AB72-64CC72EB332F}" type="pres">
      <dgm:prSet presAssocID="{9E8ECD4A-3DF7-45EE-ABD1-E258AF392B5F}" presName="descendantText" presStyleLbl="alignAccFollowNode1" presStyleIdx="2" presStyleCnt="3">
        <dgm:presLayoutVars>
          <dgm:bulletEnabled val="1"/>
        </dgm:presLayoutVars>
      </dgm:prSet>
      <dgm:spPr/>
    </dgm:pt>
  </dgm:ptLst>
  <dgm:cxnLst>
    <dgm:cxn modelId="{E0669218-5E56-45B7-A408-8F9CBCA15A74}" srcId="{CD0ED070-1183-413C-A65D-31C99AB9A339}" destId="{9E8ECD4A-3DF7-45EE-ABD1-E258AF392B5F}" srcOrd="2" destOrd="0" parTransId="{0ACFB03C-E3C0-4267-8E9F-4C7BAC41F272}" sibTransId="{064C0133-0CD4-46FE-9F99-9024138C9DBD}"/>
    <dgm:cxn modelId="{659F312E-3723-B44E-9A71-49FA62EACC1E}" type="presOf" srcId="{4D27095A-0EE1-4BD3-8640-A2676658E426}" destId="{B8338696-A770-4FEB-99E7-55E90BFDB8B6}" srcOrd="0" destOrd="0" presId="urn:microsoft.com/office/officeart/2005/8/layout/vList5"/>
    <dgm:cxn modelId="{13524D2E-C0E9-4E39-A166-860EEBBEDE25}" srcId="{9E8ECD4A-3DF7-45EE-ABD1-E258AF392B5F}" destId="{01DAAE00-717B-4BB1-A136-E0EADCB05F74}" srcOrd="0" destOrd="0" parTransId="{6DDDDAF5-F852-4016-96DF-471A54585C60}" sibTransId="{E85B8E2E-0E91-4BA1-9648-23ECE96D1F8C}"/>
    <dgm:cxn modelId="{6158B32E-DD7F-EC4B-9745-2504277684EE}" type="presOf" srcId="{5A16712A-B585-4468-9434-EC2E8FDFD97C}" destId="{8B87CB70-C430-4B18-897B-730BE20DAB03}" srcOrd="0" destOrd="0" presId="urn:microsoft.com/office/officeart/2005/8/layout/vList5"/>
    <dgm:cxn modelId="{AEE63588-16F0-4521-BEBD-E0E95242A967}" srcId="{CD0ED070-1183-413C-A65D-31C99AB9A339}" destId="{DD5A5583-9A09-4F3E-8712-DC4126B76595}" srcOrd="1" destOrd="0" parTransId="{8E4202A3-A48D-4201-B842-4EA83644BAE3}" sibTransId="{54FAB6C4-36C4-45E7-B933-DF5466F69DB2}"/>
    <dgm:cxn modelId="{D4D17F8D-3C86-F447-88B1-FEF1D450BE37}" type="presOf" srcId="{CD0ED070-1183-413C-A65D-31C99AB9A339}" destId="{99E7EC73-FAB0-4DA1-82B8-2352EC7FA953}" srcOrd="0" destOrd="0" presId="urn:microsoft.com/office/officeart/2005/8/layout/vList5"/>
    <dgm:cxn modelId="{61DE1E9A-BC56-4793-AD54-67545DBDE588}" srcId="{CD0ED070-1183-413C-A65D-31C99AB9A339}" destId="{4D27095A-0EE1-4BD3-8640-A2676658E426}" srcOrd="0" destOrd="0" parTransId="{D80ACBC1-7A0C-4C24-A4A2-F6F5E9C95CA9}" sibTransId="{35109EB3-CC0E-4130-AF5A-A2E17BCB926F}"/>
    <dgm:cxn modelId="{1B321FA3-E57F-497D-B080-8E28A6AE8E8C}" srcId="{4D27095A-0EE1-4BD3-8640-A2676658E426}" destId="{5A16712A-B585-4468-9434-EC2E8FDFD97C}" srcOrd="0" destOrd="0" parTransId="{E4250839-3A40-42A2-A706-B81CD5137E9B}" sibTransId="{0C482D12-BDAB-4D5D-8CDE-C4F17B035974}"/>
    <dgm:cxn modelId="{58B94CC6-62A4-CB47-93E6-8F35701E110A}" type="presOf" srcId="{01DAAE00-717B-4BB1-A136-E0EADCB05F74}" destId="{10E94D00-13F2-464D-AB72-64CC72EB332F}" srcOrd="0" destOrd="0" presId="urn:microsoft.com/office/officeart/2005/8/layout/vList5"/>
    <dgm:cxn modelId="{F6D116C7-35F6-F345-A404-A523D0A1AE8A}" type="presOf" srcId="{CF721B56-5440-45A9-956E-428F430A8CFA}" destId="{67E584D1-9FD4-47AC-ACAC-696EA52A1218}" srcOrd="0" destOrd="0" presId="urn:microsoft.com/office/officeart/2005/8/layout/vList5"/>
    <dgm:cxn modelId="{BB9FE4C9-2952-FC49-B5B3-2B88AEC6B054}" type="presOf" srcId="{DD5A5583-9A09-4F3E-8712-DC4126B76595}" destId="{74553FF6-49C4-44C5-A02A-27B8509A528E}" srcOrd="0" destOrd="0" presId="urn:microsoft.com/office/officeart/2005/8/layout/vList5"/>
    <dgm:cxn modelId="{3657E4D9-10E2-C745-A3C8-C1F5610F319E}" type="presOf" srcId="{9E8ECD4A-3DF7-45EE-ABD1-E258AF392B5F}" destId="{69144DED-39E8-42F4-8372-1486807F2A51}" srcOrd="0" destOrd="0" presId="urn:microsoft.com/office/officeart/2005/8/layout/vList5"/>
    <dgm:cxn modelId="{750431E4-410C-4C6E-8820-8BBE384FAD1E}" srcId="{DD5A5583-9A09-4F3E-8712-DC4126B76595}" destId="{CF721B56-5440-45A9-956E-428F430A8CFA}" srcOrd="0" destOrd="0" parTransId="{6E4AD2DD-FA34-48F0-931B-285841C7E82E}" sibTransId="{3EF03BA6-E34C-4EB7-820D-06481C191921}"/>
    <dgm:cxn modelId="{A66E1F09-CA06-C84B-9E92-E87EC89FFD2D}" type="presParOf" srcId="{99E7EC73-FAB0-4DA1-82B8-2352EC7FA953}" destId="{BDFF64C4-08B8-48FF-8918-E6CACA067B85}" srcOrd="0" destOrd="0" presId="urn:microsoft.com/office/officeart/2005/8/layout/vList5"/>
    <dgm:cxn modelId="{D5D70F1B-CB60-3649-BB7C-BFFDA502EECE}" type="presParOf" srcId="{BDFF64C4-08B8-48FF-8918-E6CACA067B85}" destId="{B8338696-A770-4FEB-99E7-55E90BFDB8B6}" srcOrd="0" destOrd="0" presId="urn:microsoft.com/office/officeart/2005/8/layout/vList5"/>
    <dgm:cxn modelId="{97BF3F6A-D15C-EF43-85C1-4CFA11991431}" type="presParOf" srcId="{BDFF64C4-08B8-48FF-8918-E6CACA067B85}" destId="{8B87CB70-C430-4B18-897B-730BE20DAB03}" srcOrd="1" destOrd="0" presId="urn:microsoft.com/office/officeart/2005/8/layout/vList5"/>
    <dgm:cxn modelId="{2F8720C8-8CC1-634F-B6D9-73033D4B8CCE}" type="presParOf" srcId="{99E7EC73-FAB0-4DA1-82B8-2352EC7FA953}" destId="{E7CCA7A4-648E-410B-BFB2-69BC52F3EAFA}" srcOrd="1" destOrd="0" presId="urn:microsoft.com/office/officeart/2005/8/layout/vList5"/>
    <dgm:cxn modelId="{D4850C45-0E99-074D-AF07-96B43D04C142}" type="presParOf" srcId="{99E7EC73-FAB0-4DA1-82B8-2352EC7FA953}" destId="{3CD26407-B40B-4CAB-80BC-33AC087F6CFB}" srcOrd="2" destOrd="0" presId="urn:microsoft.com/office/officeart/2005/8/layout/vList5"/>
    <dgm:cxn modelId="{7D81C160-2EF9-F442-8687-BA7A72406C17}" type="presParOf" srcId="{3CD26407-B40B-4CAB-80BC-33AC087F6CFB}" destId="{74553FF6-49C4-44C5-A02A-27B8509A528E}" srcOrd="0" destOrd="0" presId="urn:microsoft.com/office/officeart/2005/8/layout/vList5"/>
    <dgm:cxn modelId="{457CD994-FD9A-F743-8A61-48625C35A35F}" type="presParOf" srcId="{3CD26407-B40B-4CAB-80BC-33AC087F6CFB}" destId="{67E584D1-9FD4-47AC-ACAC-696EA52A1218}" srcOrd="1" destOrd="0" presId="urn:microsoft.com/office/officeart/2005/8/layout/vList5"/>
    <dgm:cxn modelId="{F0A82CB8-9477-0943-88BD-DA00F96E55C1}" type="presParOf" srcId="{99E7EC73-FAB0-4DA1-82B8-2352EC7FA953}" destId="{28D09215-AD69-4709-B1A5-531A272D062C}" srcOrd="3" destOrd="0" presId="urn:microsoft.com/office/officeart/2005/8/layout/vList5"/>
    <dgm:cxn modelId="{30348714-56B3-FE4B-81F6-9A44B0E855EC}" type="presParOf" srcId="{99E7EC73-FAB0-4DA1-82B8-2352EC7FA953}" destId="{66EFE1CD-2DA2-406A-8A85-4689E4338551}" srcOrd="4" destOrd="0" presId="urn:microsoft.com/office/officeart/2005/8/layout/vList5"/>
    <dgm:cxn modelId="{630F1A1D-E326-A245-B042-A849F4E7C449}" type="presParOf" srcId="{66EFE1CD-2DA2-406A-8A85-4689E4338551}" destId="{69144DED-39E8-42F4-8372-1486807F2A51}" srcOrd="0" destOrd="0" presId="urn:microsoft.com/office/officeart/2005/8/layout/vList5"/>
    <dgm:cxn modelId="{4A78FA29-AC08-DE4C-BBC5-426AEE47729B}" type="presParOf" srcId="{66EFE1CD-2DA2-406A-8A85-4689E4338551}" destId="{10E94D00-13F2-464D-AB72-64CC72EB33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7CB70-C430-4B18-897B-730BE20DAB03}">
      <dsp:nvSpPr>
        <dsp:cNvPr id="0" name=""/>
        <dsp:cNvSpPr/>
      </dsp:nvSpPr>
      <dsp:spPr>
        <a:xfrm rot="5400000">
          <a:off x="3705963" y="-1359327"/>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the Internet Protocol</a:t>
          </a:r>
        </a:p>
      </dsp:txBody>
      <dsp:txXfrm rot="-5400000">
        <a:off x="2221992" y="172594"/>
        <a:ext cx="3902258" cy="886365"/>
      </dsp:txXfrm>
    </dsp:sp>
    <dsp:sp modelId="{B8338696-A770-4FEB-99E7-55E90BFDB8B6}">
      <dsp:nvSpPr>
        <dsp:cNvPr id="0" name=""/>
        <dsp:cNvSpPr/>
      </dsp:nvSpPr>
      <dsp:spPr>
        <a:xfrm>
          <a:off x="0" y="1860"/>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3 Device</a:t>
          </a:r>
          <a:endParaRPr lang="en-US" sz="3400" u="sng" kern="1200" dirty="0"/>
        </a:p>
      </dsp:txBody>
      <dsp:txXfrm>
        <a:off x="59938" y="61798"/>
        <a:ext cx="2102115" cy="1107956"/>
      </dsp:txXfrm>
    </dsp:sp>
    <dsp:sp modelId="{67E584D1-9FD4-47AC-ACAC-696EA52A1218}">
      <dsp:nvSpPr>
        <dsp:cNvPr id="0" name=""/>
        <dsp:cNvSpPr/>
      </dsp:nvSpPr>
      <dsp:spPr>
        <a:xfrm rot="5400000">
          <a:off x="3705963" y="-70104"/>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a MAC address or logical name</a:t>
          </a:r>
        </a:p>
      </dsp:txBody>
      <dsp:txXfrm rot="-5400000">
        <a:off x="2221992" y="1461817"/>
        <a:ext cx="3902258" cy="886365"/>
      </dsp:txXfrm>
    </dsp:sp>
    <dsp:sp modelId="{74553FF6-49C4-44C5-A02A-27B8509A528E}">
      <dsp:nvSpPr>
        <dsp:cNvPr id="0" name=""/>
        <dsp:cNvSpPr/>
      </dsp:nvSpPr>
      <dsp:spPr>
        <a:xfrm>
          <a:off x="0" y="1291083"/>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2 Device</a:t>
          </a:r>
          <a:endParaRPr lang="en-US" sz="3400" u="sng" kern="1200" dirty="0"/>
        </a:p>
      </dsp:txBody>
      <dsp:txXfrm>
        <a:off x="59938" y="1351021"/>
        <a:ext cx="2102115" cy="1107956"/>
      </dsp:txXfrm>
    </dsp:sp>
    <dsp:sp modelId="{10E94D00-13F2-464D-AB72-64CC72EB332F}">
      <dsp:nvSpPr>
        <dsp:cNvPr id="0" name=""/>
        <dsp:cNvSpPr/>
      </dsp:nvSpPr>
      <dsp:spPr>
        <a:xfrm rot="5400000">
          <a:off x="3705963" y="1219119"/>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no decisions about where a packet is sent</a:t>
          </a:r>
        </a:p>
      </dsp:txBody>
      <dsp:txXfrm rot="-5400000">
        <a:off x="2221992" y="2751040"/>
        <a:ext cx="3902258" cy="886365"/>
      </dsp:txXfrm>
    </dsp:sp>
    <dsp:sp modelId="{69144DED-39E8-42F4-8372-1486807F2A51}">
      <dsp:nvSpPr>
        <dsp:cNvPr id="0" name=""/>
        <dsp:cNvSpPr/>
      </dsp:nvSpPr>
      <dsp:spPr>
        <a:xfrm>
          <a:off x="0" y="2580307"/>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1 Device</a:t>
          </a:r>
          <a:endParaRPr lang="en-US" sz="3400" u="sng" kern="1200" dirty="0"/>
        </a:p>
      </dsp:txBody>
      <dsp:txXfrm>
        <a:off x="59938" y="2640245"/>
        <a:ext cx="2102115" cy="11079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8A1D7-1DA9-580E-9526-D7B4364B17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B25E1-1985-CC46-D9C6-8FB5EFF57A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A0E54C-91A8-B743-AA25-F1EFC55C7DFF}" type="datetimeFigureOut">
              <a:rPr lang="en-US" smtClean="0"/>
              <a:t>2/8/24</a:t>
            </a:fld>
            <a:endParaRPr lang="en-US"/>
          </a:p>
        </p:txBody>
      </p:sp>
      <p:sp>
        <p:nvSpPr>
          <p:cNvPr id="4" name="Footer Placeholder 3">
            <a:extLst>
              <a:ext uri="{FF2B5EF4-FFF2-40B4-BE49-F238E27FC236}">
                <a16:creationId xmlns:a16="http://schemas.microsoft.com/office/drawing/2014/main" id="{6C79AB2B-5ACD-3A01-277A-8B7FB9BD61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EEC0A1-1A2D-ACF1-DA2C-2309A21EA8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59813-8AA3-7442-B2C8-0676F80E8332}" type="slidenum">
              <a:rPr lang="en-US" smtClean="0"/>
              <a:t>‹#›</a:t>
            </a:fld>
            <a:endParaRPr lang="en-US"/>
          </a:p>
        </p:txBody>
      </p:sp>
    </p:spTree>
    <p:extLst>
      <p:ext uri="{BB962C8B-B14F-4D97-AF65-F5344CB8AC3E}">
        <p14:creationId xmlns:p14="http://schemas.microsoft.com/office/powerpoint/2010/main" val="4037891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71C25-9B5A-4B44-82EF-77DA54D87A04}" type="datetimeFigureOut">
              <a:rPr lang="en-US" smtClean="0"/>
              <a:t>2/8/24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31861-B3D2-C040-8D76-63F81338C562}" type="slidenum">
              <a:rPr lang="en-US" smtClean="0"/>
              <a:t>‹#›</a:t>
            </a:fld>
            <a:endParaRPr lang="en-US"/>
          </a:p>
        </p:txBody>
      </p:sp>
    </p:spTree>
    <p:extLst>
      <p:ext uri="{BB962C8B-B14F-4D97-AF65-F5344CB8AC3E}">
        <p14:creationId xmlns:p14="http://schemas.microsoft.com/office/powerpoint/2010/main" val="416744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2</a:t>
            </a:fld>
            <a:endParaRPr lang="en-US"/>
          </a:p>
        </p:txBody>
      </p:sp>
    </p:spTree>
    <p:extLst>
      <p:ext uri="{BB962C8B-B14F-4D97-AF65-F5344CB8AC3E}">
        <p14:creationId xmlns:p14="http://schemas.microsoft.com/office/powerpoint/2010/main" val="425323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8BE24-D1A1-4259-8C95-33EFE64DF9D9}" type="slidenum">
              <a:rPr lang="en-US" smtClean="0"/>
              <a:t>4</a:t>
            </a:fld>
            <a:endParaRPr lang="en-US"/>
          </a:p>
        </p:txBody>
      </p:sp>
    </p:spTree>
    <p:extLst>
      <p:ext uri="{BB962C8B-B14F-4D97-AF65-F5344CB8AC3E}">
        <p14:creationId xmlns:p14="http://schemas.microsoft.com/office/powerpoint/2010/main" val="216433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13</a:t>
            </a:fld>
            <a:endParaRPr lang="en-US"/>
          </a:p>
        </p:txBody>
      </p:sp>
    </p:spTree>
    <p:extLst>
      <p:ext uri="{BB962C8B-B14F-4D97-AF65-F5344CB8AC3E}">
        <p14:creationId xmlns:p14="http://schemas.microsoft.com/office/powerpoint/2010/main" val="307557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25</a:t>
            </a:fld>
            <a:endParaRPr lang="en-US"/>
          </a:p>
        </p:txBody>
      </p:sp>
    </p:spTree>
    <p:extLst>
      <p:ext uri="{BB962C8B-B14F-4D97-AF65-F5344CB8AC3E}">
        <p14:creationId xmlns:p14="http://schemas.microsoft.com/office/powerpoint/2010/main" val="134868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49546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15492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1927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25129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5175" y="2836009"/>
            <a:ext cx="7772400" cy="1362075"/>
          </a:xfrm>
          <a:prstGeom prst="rect">
            <a:avLst/>
          </a:prstGeom>
        </p:spPr>
        <p:txBody>
          <a:bodyPr anchor="t"/>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855175" y="1335822"/>
            <a:ext cx="77724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custDataLst>
      <p:tags r:id="rId1"/>
    </p:custDataLst>
    <p:extLst>
      <p:ext uri="{BB962C8B-B14F-4D97-AF65-F5344CB8AC3E}">
        <p14:creationId xmlns:p14="http://schemas.microsoft.com/office/powerpoint/2010/main" val="166819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2967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8"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683098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4"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44578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3"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88460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48189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2/8/24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39678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D8C9E"/>
                </a:solidFill>
                <a:latin typeface="Rockwell" panose="02060603020205020403" pitchFamily="18" charset="0"/>
              </a:defRPr>
            </a:lvl1pPr>
          </a:lstStyle>
          <a:p>
            <a:fld id="{6998FB93-6891-C548-8632-C54DB6CA5651}" type="slidenum">
              <a:rPr lang="en-US" smtClean="0"/>
              <a:t>‹#›</a:t>
            </a:fld>
            <a:endParaRPr lang="en-US"/>
          </a:p>
        </p:txBody>
      </p:sp>
      <p:sp>
        <p:nvSpPr>
          <p:cNvPr id="8" name="Title Placeholder 7">
            <a:extLst>
              <a:ext uri="{FF2B5EF4-FFF2-40B4-BE49-F238E27FC236}">
                <a16:creationId xmlns:a16="http://schemas.microsoft.com/office/drawing/2014/main" id="{B88B8A4B-3518-1E10-C6D5-CD6CF7F558B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8774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sz="4400" kern="1200">
          <a:solidFill>
            <a:schemeClr val="tx1"/>
          </a:solidFill>
          <a:latin typeface="Rockwell"/>
          <a:ea typeface="Geneva" pitchFamily="124" charset="-128"/>
          <a:cs typeface="+mj-cs"/>
        </a:defRPr>
      </a:lvl1pPr>
      <a:lvl2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2pPr>
      <a:lvl3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3pPr>
      <a:lvl4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4pPr>
      <a:lvl5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5pPr>
      <a:lvl6pPr marL="4572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6pPr>
      <a:lvl7pPr marL="9144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7pPr>
      <a:lvl8pPr marL="13716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8pPr>
      <a:lvl9pPr marL="18288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Rockwell"/>
          <a:ea typeface="Geneva" pitchFamily="124" charset="-128"/>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Rockwell"/>
          <a:ea typeface="Geneva" pitchFamily="12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Rockwell"/>
          <a:ea typeface="Geneva" pitchFamily="12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Computer </a:t>
            </a:r>
            <a:br>
              <a:rPr lang="en-US" dirty="0">
                <a:latin typeface="Rockwell" panose="02060603020205020403" pitchFamily="18" charset="0"/>
              </a:rPr>
            </a:br>
            <a:r>
              <a:rPr lang="en-US" dirty="0">
                <a:latin typeface="Rockwell" panose="02060603020205020403" pitchFamily="18" charset="0"/>
              </a:rPr>
              <a:t>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Introduction</a:t>
            </a:r>
          </a:p>
        </p:txBody>
      </p:sp>
    </p:spTree>
    <p:custDataLst>
      <p:tags r:id="rId1"/>
    </p:custDataLst>
    <p:extLst>
      <p:ext uri="{BB962C8B-B14F-4D97-AF65-F5344CB8AC3E}">
        <p14:creationId xmlns:p14="http://schemas.microsoft.com/office/powerpoint/2010/main" val="230963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Segmenting Devices</a:t>
            </a:r>
          </a:p>
        </p:txBody>
      </p:sp>
      <p:sp>
        <p:nvSpPr>
          <p:cNvPr id="3" name="Content Placeholder 2"/>
          <p:cNvSpPr>
            <a:spLocks noGrp="1"/>
          </p:cNvSpPr>
          <p:nvPr>
            <p:ph idx="1"/>
          </p:nvPr>
        </p:nvSpPr>
        <p:spPr/>
        <p:txBody>
          <a:bodyPr/>
          <a:lstStyle/>
          <a:p>
            <a:r>
              <a:rPr lang="en-US" dirty="0"/>
              <a:t>Physical devices can also be used to segment a network</a:t>
            </a:r>
          </a:p>
          <a:p>
            <a:r>
              <a:rPr lang="en-US" dirty="0"/>
              <a:t>Bridge and switch segment a network at the data link layer</a:t>
            </a:r>
          </a:p>
          <a:p>
            <a:r>
              <a:rPr lang="en-US" dirty="0"/>
              <a:t>A router segments the network at the network layer</a:t>
            </a:r>
          </a:p>
          <a:p>
            <a:endParaRPr lang="en-US" dirty="0"/>
          </a:p>
        </p:txBody>
      </p:sp>
    </p:spTree>
    <p:extLst>
      <p:ext uri="{BB962C8B-B14F-4D97-AF65-F5344CB8AC3E}">
        <p14:creationId xmlns:p14="http://schemas.microsoft.com/office/powerpoint/2010/main" val="357676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Segmenting with Switches or Routers</a:t>
            </a:r>
          </a:p>
        </p:txBody>
      </p:sp>
      <p:pic>
        <p:nvPicPr>
          <p:cNvPr id="4" name="Content Placeholder 4" descr="06-0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205" y="1477335"/>
            <a:ext cx="6096000" cy="463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04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pic>
        <p:nvPicPr>
          <p:cNvPr id="4" name="Picture 3" descr="2013012208275108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124" y="1975455"/>
            <a:ext cx="5541187" cy="3258853"/>
          </a:xfrm>
          <a:prstGeom prst="rect">
            <a:avLst/>
          </a:prstGeom>
        </p:spPr>
      </p:pic>
    </p:spTree>
    <p:extLst>
      <p:ext uri="{BB962C8B-B14F-4D97-AF65-F5344CB8AC3E}">
        <p14:creationId xmlns:p14="http://schemas.microsoft.com/office/powerpoint/2010/main" val="180530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sp>
        <p:nvSpPr>
          <p:cNvPr id="3" name="Content Placeholder 2"/>
          <p:cNvSpPr>
            <a:spLocks noGrp="1"/>
          </p:cNvSpPr>
          <p:nvPr>
            <p:ph idx="1"/>
          </p:nvPr>
        </p:nvSpPr>
        <p:spPr/>
        <p:txBody>
          <a:bodyPr/>
          <a:lstStyle/>
          <a:p>
            <a:pPr eaLnBrk="1" hangingPunct="1">
              <a:lnSpc>
                <a:spcPct val="80000"/>
              </a:lnSpc>
            </a:pPr>
            <a:r>
              <a:rPr lang="en-US" dirty="0">
                <a:latin typeface="Arial" charset="0"/>
                <a:cs typeface="Arial" charset="0"/>
              </a:rPr>
              <a:t>Must match physical communication requirements of the network</a:t>
            </a:r>
          </a:p>
          <a:p>
            <a:pPr eaLnBrk="1" hangingPunct="1"/>
            <a:r>
              <a:rPr lang="en-US" dirty="0">
                <a:latin typeface="Arial" charset="0"/>
                <a:cs typeface="Arial" charset="0"/>
              </a:rPr>
              <a:t>Requires driver to communicate with other computer hardware</a:t>
            </a:r>
          </a:p>
          <a:p>
            <a:pPr eaLnBrk="1" hangingPunct="1"/>
            <a:r>
              <a:rPr lang="en-US" dirty="0">
                <a:latin typeface="Arial" charset="0"/>
                <a:cs typeface="Arial" charset="0"/>
              </a:rPr>
              <a:t>Contains unique identifiers:</a:t>
            </a:r>
          </a:p>
          <a:p>
            <a:pPr lvl="1"/>
            <a:r>
              <a:rPr lang="en-US" dirty="0">
                <a:latin typeface="Arial" charset="0"/>
                <a:cs typeface="Arial" charset="0"/>
              </a:rPr>
              <a:t>Physical: MAC (media access control) address</a:t>
            </a:r>
          </a:p>
          <a:p>
            <a:pPr lvl="1"/>
            <a:r>
              <a:rPr lang="en-US" dirty="0">
                <a:latin typeface="Arial" charset="0"/>
                <a:cs typeface="Arial" charset="0"/>
              </a:rPr>
              <a:t>Logical identification: Computer name</a:t>
            </a:r>
          </a:p>
          <a:p>
            <a:endParaRPr lang="en-US" dirty="0"/>
          </a:p>
        </p:txBody>
      </p:sp>
    </p:spTree>
    <p:extLst>
      <p:ext uri="{BB962C8B-B14F-4D97-AF65-F5344CB8AC3E}">
        <p14:creationId xmlns:p14="http://schemas.microsoft.com/office/powerpoint/2010/main" val="136293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Types</a:t>
            </a:r>
          </a:p>
        </p:txBody>
      </p:sp>
      <p:sp>
        <p:nvSpPr>
          <p:cNvPr id="3" name="Content Placeholder 2"/>
          <p:cNvSpPr>
            <a:spLocks noGrp="1"/>
          </p:cNvSpPr>
          <p:nvPr>
            <p:ph idx="1"/>
          </p:nvPr>
        </p:nvSpPr>
        <p:spPr>
          <a:xfrm>
            <a:off x="457200" y="1344230"/>
            <a:ext cx="8229600" cy="4729890"/>
          </a:xfrm>
        </p:spPr>
        <p:txBody>
          <a:bodyPr/>
          <a:lstStyle/>
          <a:p>
            <a:r>
              <a:rPr lang="en-US" dirty="0"/>
              <a:t>Copper core cable—Most common media; plastic or synthetic insulation</a:t>
            </a:r>
          </a:p>
          <a:p>
            <a:r>
              <a:rPr lang="en-US" dirty="0"/>
              <a:t>Network Cables—Cat5/5e, Cat6 Twisted pair </a:t>
            </a:r>
          </a:p>
          <a:p>
            <a:r>
              <a:rPr lang="en-US" dirty="0"/>
              <a:t>Fiber-optic cable—Has glass or plastic core</a:t>
            </a:r>
          </a:p>
          <a:p>
            <a:r>
              <a:rPr lang="en-US" dirty="0"/>
              <a:t>Radio waves—Carries signals in wireless networks</a:t>
            </a:r>
          </a:p>
          <a:p>
            <a:r>
              <a:rPr lang="en-US" dirty="0"/>
              <a:t>Infrared light—Beam used to transport digital signal</a:t>
            </a:r>
          </a:p>
          <a:p>
            <a:endParaRPr lang="en-US" dirty="0"/>
          </a:p>
        </p:txBody>
      </p:sp>
    </p:spTree>
    <p:extLst>
      <p:ext uri="{BB962C8B-B14F-4D97-AF65-F5344CB8AC3E}">
        <p14:creationId xmlns:p14="http://schemas.microsoft.com/office/powerpoint/2010/main" val="181334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pic>
        <p:nvPicPr>
          <p:cNvPr id="4" name="Picture 3"/>
          <p:cNvPicPr>
            <a:picLocks noChangeAspect="1"/>
          </p:cNvPicPr>
          <p:nvPr/>
        </p:nvPicPr>
        <p:blipFill>
          <a:blip r:embed="rId2"/>
          <a:stretch>
            <a:fillRect/>
          </a:stretch>
        </p:blipFill>
        <p:spPr>
          <a:xfrm>
            <a:off x="3945062" y="1572771"/>
            <a:ext cx="4602697" cy="2790842"/>
          </a:xfrm>
          <a:prstGeom prst="rect">
            <a:avLst/>
          </a:prstGeom>
        </p:spPr>
      </p:pic>
      <p:pic>
        <p:nvPicPr>
          <p:cNvPr id="5" name="Picture 4"/>
          <p:cNvPicPr>
            <a:picLocks noChangeAspect="1"/>
          </p:cNvPicPr>
          <p:nvPr/>
        </p:nvPicPr>
        <p:blipFill>
          <a:blip r:embed="rId3"/>
          <a:stretch>
            <a:fillRect/>
          </a:stretch>
        </p:blipFill>
        <p:spPr>
          <a:xfrm>
            <a:off x="1063880" y="3504215"/>
            <a:ext cx="4088512" cy="2692024"/>
          </a:xfrm>
          <a:prstGeom prst="rect">
            <a:avLst/>
          </a:prstGeom>
        </p:spPr>
      </p:pic>
      <p:sp>
        <p:nvSpPr>
          <p:cNvPr id="6" name="TextBox 5"/>
          <p:cNvSpPr txBox="1"/>
          <p:nvPr/>
        </p:nvSpPr>
        <p:spPr>
          <a:xfrm>
            <a:off x="4525739" y="4766482"/>
            <a:ext cx="4618263" cy="923330"/>
          </a:xfrm>
          <a:prstGeom prst="rect">
            <a:avLst/>
          </a:prstGeom>
          <a:noFill/>
        </p:spPr>
        <p:txBody>
          <a:bodyPr wrap="square" rtlCol="0">
            <a:spAutoFit/>
          </a:bodyPr>
          <a:lstStyle/>
          <a:p>
            <a:r>
              <a:rPr lang="en-US" dirty="0"/>
              <a:t>Common Types: RG – 59, RG – 6</a:t>
            </a:r>
          </a:p>
          <a:p>
            <a:r>
              <a:rPr lang="en-US" dirty="0"/>
              <a:t>Number of Shields can be Single, Double, etc.</a:t>
            </a:r>
          </a:p>
          <a:p>
            <a:endParaRPr lang="en-US" dirty="0"/>
          </a:p>
        </p:txBody>
      </p:sp>
      <p:pic>
        <p:nvPicPr>
          <p:cNvPr id="7" name="Picture 6"/>
          <p:cNvPicPr>
            <a:picLocks noChangeAspect="1"/>
          </p:cNvPicPr>
          <p:nvPr/>
        </p:nvPicPr>
        <p:blipFill>
          <a:blip r:embed="rId4"/>
          <a:stretch>
            <a:fillRect/>
          </a:stretch>
        </p:blipFill>
        <p:spPr>
          <a:xfrm>
            <a:off x="457202" y="1389237"/>
            <a:ext cx="3021397" cy="2114978"/>
          </a:xfrm>
          <a:prstGeom prst="rect">
            <a:avLst/>
          </a:prstGeom>
        </p:spPr>
      </p:pic>
    </p:spTree>
    <p:extLst>
      <p:ext uri="{BB962C8B-B14F-4D97-AF65-F5344CB8AC3E}">
        <p14:creationId xmlns:p14="http://schemas.microsoft.com/office/powerpoint/2010/main" val="333491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954"/>
            <a:ext cx="8229600" cy="1143000"/>
          </a:xfrm>
        </p:spPr>
        <p:txBody>
          <a:bodyPr/>
          <a:lstStyle/>
          <a:p>
            <a:r>
              <a:rPr lang="en-US" dirty="0"/>
              <a:t>Network Cable</a:t>
            </a:r>
          </a:p>
        </p:txBody>
      </p:sp>
      <p:pic>
        <p:nvPicPr>
          <p:cNvPr id="5" name="Picture 4" descr="networkcable x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689" y="1071288"/>
            <a:ext cx="4690393" cy="3752314"/>
          </a:xfrm>
          <a:prstGeom prst="rect">
            <a:avLst/>
          </a:prstGeom>
        </p:spPr>
      </p:pic>
      <p:pic>
        <p:nvPicPr>
          <p:cNvPr id="9" name="Picture 8"/>
          <p:cNvPicPr>
            <a:picLocks noChangeAspect="1"/>
          </p:cNvPicPr>
          <p:nvPr/>
        </p:nvPicPr>
        <p:blipFill rotWithShape="1">
          <a:blip r:embed="rId3"/>
          <a:srcRect l="1681" t="2409" r="1656" b="2241"/>
          <a:stretch/>
        </p:blipFill>
        <p:spPr>
          <a:xfrm>
            <a:off x="1500977" y="3504753"/>
            <a:ext cx="3281928" cy="2428002"/>
          </a:xfrm>
          <a:prstGeom prst="rect">
            <a:avLst/>
          </a:prstGeom>
        </p:spPr>
      </p:pic>
      <p:pic>
        <p:nvPicPr>
          <p:cNvPr id="10" name="Picture 9"/>
          <p:cNvPicPr>
            <a:picLocks noChangeAspect="1"/>
          </p:cNvPicPr>
          <p:nvPr/>
        </p:nvPicPr>
        <p:blipFill>
          <a:blip r:embed="rId4"/>
          <a:stretch>
            <a:fillRect/>
          </a:stretch>
        </p:blipFill>
        <p:spPr>
          <a:xfrm>
            <a:off x="351378" y="1417638"/>
            <a:ext cx="3810000" cy="2514600"/>
          </a:xfrm>
          <a:prstGeom prst="rect">
            <a:avLst/>
          </a:prstGeom>
        </p:spPr>
      </p:pic>
      <p:sp>
        <p:nvSpPr>
          <p:cNvPr id="11" name="TextBox 10"/>
          <p:cNvSpPr txBox="1"/>
          <p:nvPr/>
        </p:nvSpPr>
        <p:spPr>
          <a:xfrm>
            <a:off x="5500836" y="4813202"/>
            <a:ext cx="3535953" cy="646331"/>
          </a:xfrm>
          <a:prstGeom prst="rect">
            <a:avLst/>
          </a:prstGeom>
          <a:noFill/>
        </p:spPr>
        <p:txBody>
          <a:bodyPr wrap="square" rtlCol="0">
            <a:spAutoFit/>
          </a:bodyPr>
          <a:lstStyle/>
          <a:p>
            <a:r>
              <a:rPr lang="en-US" dirty="0"/>
              <a:t>Category 5e (Cat 5e) standardized </a:t>
            </a:r>
          </a:p>
          <a:p>
            <a:r>
              <a:rPr lang="en-US" dirty="0"/>
              <a:t>cable for Ethernet</a:t>
            </a:r>
          </a:p>
        </p:txBody>
      </p:sp>
    </p:spTree>
    <p:extLst>
      <p:ext uri="{BB962C8B-B14F-4D97-AF65-F5344CB8AC3E}">
        <p14:creationId xmlns:p14="http://schemas.microsoft.com/office/powerpoint/2010/main" val="157326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a:t>
            </a:r>
          </a:p>
        </p:txBody>
      </p:sp>
      <p:pic>
        <p:nvPicPr>
          <p:cNvPr id="4" name="Picture 3" descr="Fiber_optic_illumin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774" y="2883981"/>
            <a:ext cx="4524487" cy="2835206"/>
          </a:xfrm>
          <a:prstGeom prst="rect">
            <a:avLst/>
          </a:prstGeom>
        </p:spPr>
      </p:pic>
      <p:pic>
        <p:nvPicPr>
          <p:cNvPr id="7" name="Picture 6" descr="fibr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69" y="1484372"/>
            <a:ext cx="4154066" cy="2817212"/>
          </a:xfrm>
          <a:prstGeom prst="rect">
            <a:avLst/>
          </a:prstGeom>
        </p:spPr>
      </p:pic>
    </p:spTree>
    <p:extLst>
      <p:ext uri="{BB962C8B-B14F-4D97-AF65-F5344CB8AC3E}">
        <p14:creationId xmlns:p14="http://schemas.microsoft.com/office/powerpoint/2010/main" val="227863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Transcontinental “Submarine” Network Cables</a:t>
            </a:r>
          </a:p>
        </p:txBody>
      </p:sp>
      <p:pic>
        <p:nvPicPr>
          <p:cNvPr id="5" name="Picture 4" descr="world_oceanic_c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08" y="1603734"/>
            <a:ext cx="7767952" cy="3929670"/>
          </a:xfrm>
          <a:prstGeom prst="rect">
            <a:avLst/>
          </a:prstGeom>
        </p:spPr>
      </p:pic>
    </p:spTree>
    <p:extLst>
      <p:ext uri="{BB962C8B-B14F-4D97-AF65-F5344CB8AC3E}">
        <p14:creationId xmlns:p14="http://schemas.microsoft.com/office/powerpoint/2010/main" val="195389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Wireless Networks Work</a:t>
            </a:r>
          </a:p>
        </p:txBody>
      </p:sp>
    </p:spTree>
    <p:custDataLst>
      <p:tags r:id="rId1"/>
    </p:custDataLst>
    <p:extLst>
      <p:ext uri="{BB962C8B-B14F-4D97-AF65-F5344CB8AC3E}">
        <p14:creationId xmlns:p14="http://schemas.microsoft.com/office/powerpoint/2010/main" val="375075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57200" y="1340789"/>
            <a:ext cx="8229600" cy="4525963"/>
          </a:xfrm>
        </p:spPr>
        <p:txBody>
          <a:bodyPr/>
          <a:lstStyle/>
          <a:p>
            <a:r>
              <a:rPr lang="en-US" sz="2400" dirty="0">
                <a:latin typeface="Arial" charset="0"/>
                <a:cs typeface="Arial" charset="0"/>
              </a:rPr>
              <a:t>Dictionary: </a:t>
            </a:r>
            <a:r>
              <a:rPr lang="en-US" sz="2400" i="1" dirty="0">
                <a:latin typeface="Arial" charset="0"/>
                <a:cs typeface="Arial" charset="0"/>
              </a:rPr>
              <a:t>Network (n) - a system of interconnected computer systems, terminals, and other equipment allowing information to be exchanged</a:t>
            </a:r>
          </a:p>
          <a:p>
            <a:r>
              <a:rPr lang="en-US" sz="2400" dirty="0">
                <a:latin typeface="Arial" charset="0"/>
                <a:cs typeface="Arial" charset="0"/>
              </a:rPr>
              <a:t>Can be as simple as two computers in one room or as large as thousands of computers all over the world</a:t>
            </a:r>
          </a:p>
          <a:p>
            <a:endParaRPr lang="en-US" dirty="0"/>
          </a:p>
        </p:txBody>
      </p:sp>
      <p:pic>
        <p:nvPicPr>
          <p:cNvPr id="6" name="Picture 5" descr="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394" y="3622417"/>
            <a:ext cx="3108594" cy="2200885"/>
          </a:xfrm>
          <a:prstGeom prst="rect">
            <a:avLst/>
          </a:prstGeom>
        </p:spPr>
      </p:pic>
      <p:pic>
        <p:nvPicPr>
          <p:cNvPr id="4" name="Picture 3" descr="network_cover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12" y="3622418"/>
            <a:ext cx="4023737" cy="2200885"/>
          </a:xfrm>
          <a:prstGeom prst="rect">
            <a:avLst/>
          </a:prstGeom>
        </p:spPr>
      </p:pic>
      <p:pic>
        <p:nvPicPr>
          <p:cNvPr id="5" name="Picture 4" descr="01-A.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8874" y="3431102"/>
            <a:ext cx="2589800" cy="258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53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Home Network</a:t>
            </a:r>
          </a:p>
        </p:txBody>
      </p:sp>
      <p:pic>
        <p:nvPicPr>
          <p:cNvPr id="6" name="Picture 5"/>
          <p:cNvPicPr>
            <a:picLocks noChangeAspect="1"/>
          </p:cNvPicPr>
          <p:nvPr/>
        </p:nvPicPr>
        <p:blipFill>
          <a:blip r:embed="rId2"/>
          <a:stretch>
            <a:fillRect/>
          </a:stretch>
        </p:blipFill>
        <p:spPr>
          <a:xfrm>
            <a:off x="1624686" y="1274968"/>
            <a:ext cx="5843017" cy="4626436"/>
          </a:xfrm>
          <a:prstGeom prst="rect">
            <a:avLst/>
          </a:prstGeom>
        </p:spPr>
      </p:pic>
    </p:spTree>
    <p:extLst>
      <p:ext uri="{BB962C8B-B14F-4D97-AF65-F5344CB8AC3E}">
        <p14:creationId xmlns:p14="http://schemas.microsoft.com/office/powerpoint/2010/main" val="1985105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Set Identifier (SSID)</a:t>
            </a:r>
          </a:p>
        </p:txBody>
      </p:sp>
      <p:sp>
        <p:nvSpPr>
          <p:cNvPr id="3" name="Content Placeholder 2"/>
          <p:cNvSpPr>
            <a:spLocks noGrp="1"/>
          </p:cNvSpPr>
          <p:nvPr>
            <p:ph idx="1"/>
          </p:nvPr>
        </p:nvSpPr>
        <p:spPr/>
        <p:txBody>
          <a:bodyPr/>
          <a:lstStyle/>
          <a:p>
            <a:r>
              <a:rPr lang="en-US" dirty="0"/>
              <a:t>Identifies wireless network</a:t>
            </a:r>
          </a:p>
          <a:p>
            <a:r>
              <a:rPr lang="en-US" dirty="0"/>
              <a:t>Similar to workgroup name</a:t>
            </a:r>
          </a:p>
          <a:p>
            <a:r>
              <a:rPr lang="en-US" dirty="0"/>
              <a:t>All wireless network devices are configured with a default SSID (i.e., Linksys)</a:t>
            </a:r>
          </a:p>
          <a:p>
            <a:r>
              <a:rPr lang="en-US" dirty="0"/>
              <a:t>To secure the wireless network, the default SSID should be changed</a:t>
            </a:r>
          </a:p>
        </p:txBody>
      </p:sp>
    </p:spTree>
    <p:extLst>
      <p:ext uri="{BB962C8B-B14F-4D97-AF65-F5344CB8AC3E}">
        <p14:creationId xmlns:p14="http://schemas.microsoft.com/office/powerpoint/2010/main" val="372145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SSID</a:t>
            </a:r>
          </a:p>
        </p:txBody>
      </p:sp>
      <p:pic>
        <p:nvPicPr>
          <p:cNvPr id="4" name="Picture 3"/>
          <p:cNvPicPr>
            <a:picLocks noChangeAspect="1"/>
          </p:cNvPicPr>
          <p:nvPr/>
        </p:nvPicPr>
        <p:blipFill>
          <a:blip r:embed="rId2"/>
          <a:stretch>
            <a:fillRect/>
          </a:stretch>
        </p:blipFill>
        <p:spPr>
          <a:xfrm>
            <a:off x="539673" y="1288663"/>
            <a:ext cx="8269805" cy="4421979"/>
          </a:xfrm>
          <a:prstGeom prst="rect">
            <a:avLst/>
          </a:prstGeom>
        </p:spPr>
      </p:pic>
    </p:spTree>
    <p:extLst>
      <p:ext uri="{BB962C8B-B14F-4D97-AF65-F5344CB8AC3E}">
        <p14:creationId xmlns:p14="http://schemas.microsoft.com/office/powerpoint/2010/main" val="94877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TCP/IP Works</a:t>
            </a:r>
          </a:p>
        </p:txBody>
      </p:sp>
    </p:spTree>
    <p:custDataLst>
      <p:tags r:id="rId1"/>
    </p:custDataLst>
    <p:extLst>
      <p:ext uri="{BB962C8B-B14F-4D97-AF65-F5344CB8AC3E}">
        <p14:creationId xmlns:p14="http://schemas.microsoft.com/office/powerpoint/2010/main" val="2264627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idx="1"/>
          </p:nvPr>
        </p:nvSpPr>
        <p:spPr>
          <a:xfrm>
            <a:off x="457200" y="1511597"/>
            <a:ext cx="8229600" cy="4525963"/>
          </a:xfrm>
        </p:spPr>
        <p:txBody>
          <a:bodyPr/>
          <a:lstStyle/>
          <a:p>
            <a:pPr eaLnBrk="1" hangingPunct="1"/>
            <a:r>
              <a:rPr lang="en-US" dirty="0">
                <a:cs typeface="Rockwell"/>
              </a:rPr>
              <a:t>Set of rules governing communication between devices on a network</a:t>
            </a:r>
          </a:p>
          <a:p>
            <a:pPr eaLnBrk="1" hangingPunct="1">
              <a:lnSpc>
                <a:spcPct val="90000"/>
              </a:lnSpc>
            </a:pPr>
            <a:r>
              <a:rPr lang="en-US" dirty="0">
                <a:cs typeface="Rockwell"/>
              </a:rPr>
              <a:t>Determines:</a:t>
            </a:r>
          </a:p>
          <a:p>
            <a:pPr lvl="1" eaLnBrk="1" hangingPunct="1">
              <a:lnSpc>
                <a:spcPct val="90000"/>
              </a:lnSpc>
            </a:pPr>
            <a:r>
              <a:rPr lang="en-US" dirty="0">
                <a:cs typeface="Rockwell"/>
              </a:rPr>
              <a:t>How devices identify each other</a:t>
            </a:r>
          </a:p>
          <a:p>
            <a:pPr lvl="1" eaLnBrk="1" hangingPunct="1">
              <a:lnSpc>
                <a:spcPct val="90000"/>
              </a:lnSpc>
            </a:pPr>
            <a:r>
              <a:rPr lang="en-US" dirty="0">
                <a:cs typeface="Rockwell"/>
              </a:rPr>
              <a:t>Method of data exchange</a:t>
            </a:r>
          </a:p>
          <a:p>
            <a:pPr lvl="1" eaLnBrk="1" hangingPunct="1">
              <a:lnSpc>
                <a:spcPct val="90000"/>
              </a:lnSpc>
            </a:pPr>
            <a:r>
              <a:rPr lang="en-US" dirty="0">
                <a:cs typeface="Rockwell"/>
              </a:rPr>
              <a:t>Size of each packet</a:t>
            </a:r>
          </a:p>
          <a:p>
            <a:pPr lvl="1" eaLnBrk="1" hangingPunct="1">
              <a:lnSpc>
                <a:spcPct val="90000"/>
              </a:lnSpc>
            </a:pPr>
            <a:r>
              <a:rPr lang="en-US" dirty="0">
                <a:cs typeface="Rockwell"/>
              </a:rPr>
              <a:t>Timing for packet transmission</a:t>
            </a:r>
          </a:p>
          <a:p>
            <a:pPr lvl="1" eaLnBrk="1" hangingPunct="1">
              <a:lnSpc>
                <a:spcPct val="90000"/>
              </a:lnSpc>
            </a:pPr>
            <a:r>
              <a:rPr lang="en-US" dirty="0">
                <a:cs typeface="Rockwell"/>
              </a:rPr>
              <a:t>Signal to be used to end a session</a:t>
            </a:r>
          </a:p>
          <a:p>
            <a:endParaRPr lang="en-US" dirty="0">
              <a:cs typeface="Rockwell"/>
            </a:endParaRPr>
          </a:p>
        </p:txBody>
      </p:sp>
    </p:spTree>
    <p:extLst>
      <p:ext uri="{BB962C8B-B14F-4D97-AF65-F5344CB8AC3E}">
        <p14:creationId xmlns:p14="http://schemas.microsoft.com/office/powerpoint/2010/main" val="63667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a:xfrm>
            <a:off x="457200" y="1235964"/>
            <a:ext cx="8229600" cy="5399301"/>
          </a:xfrm>
        </p:spPr>
        <p:txBody>
          <a:bodyPr/>
          <a:lstStyle/>
          <a:p>
            <a:r>
              <a:rPr lang="en-US" sz="2400" dirty="0"/>
              <a:t>TCP/IP (Transmission Control Protocol/Internet Protocol)—Provides Internet communication</a:t>
            </a:r>
          </a:p>
          <a:p>
            <a:r>
              <a:rPr lang="en-US" sz="2400" dirty="0"/>
              <a:t>HTTP (Hypertext Transfer Protocol)</a:t>
            </a:r>
          </a:p>
          <a:p>
            <a:r>
              <a:rPr lang="en-US" sz="2400" dirty="0"/>
              <a:t>FTP (File Transfer Protocol)—Used to transfer files from one host to another</a:t>
            </a:r>
          </a:p>
          <a:p>
            <a:pPr marL="0" indent="0">
              <a:buNone/>
            </a:pPr>
            <a:endParaRPr lang="en-US" sz="2400" dirty="0"/>
          </a:p>
        </p:txBody>
      </p:sp>
      <p:pic>
        <p:nvPicPr>
          <p:cNvPr id="4" name="Picture 3" descr="mundo_tcp_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73" y="3942700"/>
            <a:ext cx="1957146" cy="1967501"/>
          </a:xfrm>
          <a:prstGeom prst="rect">
            <a:avLst/>
          </a:prstGeom>
        </p:spPr>
      </p:pic>
      <p:pic>
        <p:nvPicPr>
          <p:cNvPr id="5" name="Picture 4"/>
          <p:cNvPicPr>
            <a:picLocks noChangeAspect="1"/>
          </p:cNvPicPr>
          <p:nvPr/>
        </p:nvPicPr>
        <p:blipFill>
          <a:blip r:embed="rId4"/>
          <a:stretch>
            <a:fillRect/>
          </a:stretch>
        </p:blipFill>
        <p:spPr>
          <a:xfrm>
            <a:off x="3254512" y="4252760"/>
            <a:ext cx="5432288" cy="1889491"/>
          </a:xfrm>
          <a:prstGeom prst="rect">
            <a:avLst/>
          </a:prstGeom>
        </p:spPr>
      </p:pic>
      <p:pic>
        <p:nvPicPr>
          <p:cNvPr id="6" name="Picture 5" descr="Internet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035" y="3093931"/>
            <a:ext cx="1619869" cy="1303994"/>
          </a:xfrm>
          <a:prstGeom prst="rect">
            <a:avLst/>
          </a:prstGeom>
        </p:spPr>
      </p:pic>
    </p:spTree>
    <p:extLst>
      <p:ext uri="{BB962C8B-B14F-4D97-AF65-F5344CB8AC3E}">
        <p14:creationId xmlns:p14="http://schemas.microsoft.com/office/powerpoint/2010/main" val="416658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Suite of protocols that supports communication between network devices on a LAN and the Internet</a:t>
            </a:r>
          </a:p>
          <a:p>
            <a:pPr eaLnBrk="1" hangingPunct="1">
              <a:lnSpc>
                <a:spcPct val="90000"/>
              </a:lnSpc>
            </a:pPr>
            <a:r>
              <a:rPr lang="en-US" dirty="0">
                <a:cs typeface="Rockwell"/>
              </a:rPr>
              <a:t>All major operating systems</a:t>
            </a:r>
          </a:p>
          <a:p>
            <a:pPr lvl="1" eaLnBrk="1" hangingPunct="1">
              <a:lnSpc>
                <a:spcPct val="90000"/>
              </a:lnSpc>
            </a:pPr>
            <a:r>
              <a:rPr lang="en-US" dirty="0">
                <a:cs typeface="Rockwell"/>
              </a:rPr>
              <a:t>Use the TCP/IP protocol suite and IPv4 and IPv6 format</a:t>
            </a:r>
          </a:p>
          <a:p>
            <a:pPr lvl="1" eaLnBrk="1" hangingPunct="1">
              <a:lnSpc>
                <a:spcPct val="90000"/>
              </a:lnSpc>
            </a:pPr>
            <a:r>
              <a:rPr lang="en-US" dirty="0">
                <a:cs typeface="Rockwell"/>
              </a:rPr>
              <a:t>Each OS uses its own proprietary protocols to maintain backward compatibility with legacy OSs, and for file sharing and printer access</a:t>
            </a:r>
          </a:p>
          <a:p>
            <a:endParaRPr lang="en-US" dirty="0">
              <a:cs typeface="Rockwell"/>
            </a:endParaRPr>
          </a:p>
        </p:txBody>
      </p:sp>
    </p:spTree>
    <p:extLst>
      <p:ext uri="{BB962C8B-B14F-4D97-AF65-F5344CB8AC3E}">
        <p14:creationId xmlns:p14="http://schemas.microsoft.com/office/powerpoint/2010/main" val="108846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 Ports and Socket</a:t>
            </a:r>
          </a:p>
        </p:txBody>
      </p:sp>
      <p:sp>
        <p:nvSpPr>
          <p:cNvPr id="3" name="Content Placeholder 2"/>
          <p:cNvSpPr>
            <a:spLocks noGrp="1"/>
          </p:cNvSpPr>
          <p:nvPr>
            <p:ph idx="1"/>
          </p:nvPr>
        </p:nvSpPr>
        <p:spPr>
          <a:xfrm>
            <a:off x="457200" y="1231749"/>
            <a:ext cx="8492352" cy="1471547"/>
          </a:xfrm>
        </p:spPr>
        <p:txBody>
          <a:bodyPr/>
          <a:lstStyle/>
          <a:p>
            <a:pPr eaLnBrk="1" hangingPunct="1">
              <a:lnSpc>
                <a:spcPct val="90000"/>
              </a:lnSpc>
            </a:pPr>
            <a:r>
              <a:rPr lang="en-US" sz="2400" dirty="0">
                <a:cs typeface="Rockwell"/>
              </a:rPr>
              <a:t>A port number combined with an IP address (socket) is used to create a virtual connection</a:t>
            </a:r>
          </a:p>
          <a:p>
            <a:pPr eaLnBrk="1" hangingPunct="1">
              <a:lnSpc>
                <a:spcPct val="90000"/>
              </a:lnSpc>
            </a:pPr>
            <a:endParaRPr lang="en-US" sz="2400" dirty="0">
              <a:cs typeface="Rockwell"/>
            </a:endParaRPr>
          </a:p>
          <a:p>
            <a:endParaRPr lang="en-US" sz="2400" dirty="0">
              <a:cs typeface="Rockwell"/>
            </a:endParaRPr>
          </a:p>
        </p:txBody>
      </p:sp>
      <p:pic>
        <p:nvPicPr>
          <p:cNvPr id="5" name="Picture 5" descr="10-2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884" y="2130429"/>
            <a:ext cx="6851650" cy="388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047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Common Port Numbers</a:t>
            </a:r>
          </a:p>
        </p:txBody>
      </p:sp>
      <p:graphicFrame>
        <p:nvGraphicFramePr>
          <p:cNvPr id="6" name="Content Placeholder 3"/>
          <p:cNvGraphicFramePr>
            <a:graphicFrameLocks/>
          </p:cNvGraphicFramePr>
          <p:nvPr/>
        </p:nvGraphicFramePr>
        <p:xfrm>
          <a:off x="698500" y="1291092"/>
          <a:ext cx="7988300" cy="4769297"/>
        </p:xfrm>
        <a:graphic>
          <a:graphicData uri="http://schemas.openxmlformats.org/drawingml/2006/table">
            <a:tbl>
              <a:tblPr firstRow="1" bandRow="1">
                <a:tableStyleId>{5C22544A-7EE6-4342-B048-85BDC9FD1C3A}</a:tableStyleId>
              </a:tblPr>
              <a:tblGrid>
                <a:gridCol w="3994150">
                  <a:extLst>
                    <a:ext uri="{9D8B030D-6E8A-4147-A177-3AD203B41FA5}">
                      <a16:colId xmlns:a16="http://schemas.microsoft.com/office/drawing/2014/main" val="20000"/>
                    </a:ext>
                  </a:extLst>
                </a:gridCol>
                <a:gridCol w="3994150">
                  <a:extLst>
                    <a:ext uri="{9D8B030D-6E8A-4147-A177-3AD203B41FA5}">
                      <a16:colId xmlns:a16="http://schemas.microsoft.com/office/drawing/2014/main" val="20001"/>
                    </a:ext>
                  </a:extLst>
                </a:gridCol>
              </a:tblGrid>
              <a:tr h="366869">
                <a:tc>
                  <a:txBody>
                    <a:bodyPr/>
                    <a:lstStyle/>
                    <a:p>
                      <a:r>
                        <a:rPr lang="en-US" sz="1700" dirty="0">
                          <a:latin typeface="Calibri" pitchFamily="34" charset="0"/>
                          <a:cs typeface="Calibri" pitchFamily="34" charset="0"/>
                        </a:rPr>
                        <a:t>Service or Protocol</a:t>
                      </a:r>
                    </a:p>
                  </a:txBody>
                  <a:tcPr marL="122897" marR="122897" marT="43183" marB="43183"/>
                </a:tc>
                <a:tc>
                  <a:txBody>
                    <a:bodyPr/>
                    <a:lstStyle/>
                    <a:p>
                      <a:r>
                        <a:rPr lang="en-US" sz="1700" dirty="0">
                          <a:latin typeface="Calibri" pitchFamily="34" charset="0"/>
                          <a:cs typeface="Calibri" pitchFamily="34" charset="0"/>
                        </a:rPr>
                        <a:t>Port Number</a:t>
                      </a:r>
                    </a:p>
                  </a:txBody>
                  <a:tcPr marL="122897" marR="122897" marT="43183" marB="43183"/>
                </a:tc>
                <a:extLst>
                  <a:ext uri="{0D108BD9-81ED-4DB2-BD59-A6C34878D82A}">
                    <a16:rowId xmlns:a16="http://schemas.microsoft.com/office/drawing/2014/main" val="10000"/>
                  </a:ext>
                </a:extLst>
              </a:tr>
              <a:tr h="366869">
                <a:tc>
                  <a:txBody>
                    <a:bodyPr/>
                    <a:lstStyle/>
                    <a:p>
                      <a:r>
                        <a:rPr lang="en-US" sz="1700" dirty="0">
                          <a:latin typeface="Calibri" pitchFamily="34" charset="0"/>
                          <a:cs typeface="Calibri" pitchFamily="34" charset="0"/>
                        </a:rPr>
                        <a:t>FTP</a:t>
                      </a:r>
                    </a:p>
                  </a:txBody>
                  <a:tcPr marL="122897" marR="122897" marT="43183" marB="43183"/>
                </a:tc>
                <a:tc>
                  <a:txBody>
                    <a:bodyPr/>
                    <a:lstStyle/>
                    <a:p>
                      <a:r>
                        <a:rPr lang="en-US" sz="1700" dirty="0">
                          <a:latin typeface="Calibri" pitchFamily="34" charset="0"/>
                          <a:cs typeface="Calibri" pitchFamily="34" charset="0"/>
                        </a:rPr>
                        <a:t>20, 21</a:t>
                      </a:r>
                    </a:p>
                  </a:txBody>
                  <a:tcPr marL="122897" marR="122897" marT="43183" marB="43183"/>
                </a:tc>
                <a:extLst>
                  <a:ext uri="{0D108BD9-81ED-4DB2-BD59-A6C34878D82A}">
                    <a16:rowId xmlns:a16="http://schemas.microsoft.com/office/drawing/2014/main" val="10001"/>
                  </a:ext>
                </a:extLst>
              </a:tr>
              <a:tr h="366869">
                <a:tc>
                  <a:txBody>
                    <a:bodyPr/>
                    <a:lstStyle/>
                    <a:p>
                      <a:r>
                        <a:rPr lang="en-US" sz="1700" dirty="0">
                          <a:latin typeface="Calibri" pitchFamily="34" charset="0"/>
                          <a:cs typeface="Calibri" pitchFamily="34" charset="0"/>
                        </a:rPr>
                        <a:t>SSH</a:t>
                      </a:r>
                    </a:p>
                  </a:txBody>
                  <a:tcPr marL="122897" marR="122897" marT="43183" marB="43183"/>
                </a:tc>
                <a:tc>
                  <a:txBody>
                    <a:bodyPr/>
                    <a:lstStyle/>
                    <a:p>
                      <a:r>
                        <a:rPr lang="en-US" sz="1700" dirty="0">
                          <a:latin typeface="Calibri" pitchFamily="34" charset="0"/>
                          <a:cs typeface="Calibri" pitchFamily="34" charset="0"/>
                        </a:rPr>
                        <a:t>22</a:t>
                      </a:r>
                    </a:p>
                  </a:txBody>
                  <a:tcPr marL="122897" marR="122897" marT="43183" marB="43183"/>
                </a:tc>
                <a:extLst>
                  <a:ext uri="{0D108BD9-81ED-4DB2-BD59-A6C34878D82A}">
                    <a16:rowId xmlns:a16="http://schemas.microsoft.com/office/drawing/2014/main" val="10002"/>
                  </a:ext>
                </a:extLst>
              </a:tr>
              <a:tr h="366869">
                <a:tc>
                  <a:txBody>
                    <a:bodyPr/>
                    <a:lstStyle/>
                    <a:p>
                      <a:r>
                        <a:rPr lang="en-US" sz="1700" dirty="0">
                          <a:latin typeface="Calibri" pitchFamily="34" charset="0"/>
                          <a:cs typeface="Calibri" pitchFamily="34" charset="0"/>
                        </a:rPr>
                        <a:t>Telnet</a:t>
                      </a:r>
                    </a:p>
                  </a:txBody>
                  <a:tcPr marL="122897" marR="122897" marT="43183" marB="43183"/>
                </a:tc>
                <a:tc>
                  <a:txBody>
                    <a:bodyPr/>
                    <a:lstStyle/>
                    <a:p>
                      <a:r>
                        <a:rPr lang="en-US" sz="1700" dirty="0">
                          <a:latin typeface="Calibri" pitchFamily="34" charset="0"/>
                          <a:cs typeface="Calibri" pitchFamily="34" charset="0"/>
                        </a:rPr>
                        <a:t>23</a:t>
                      </a:r>
                    </a:p>
                  </a:txBody>
                  <a:tcPr marL="122897" marR="122897" marT="43183" marB="43183"/>
                </a:tc>
                <a:extLst>
                  <a:ext uri="{0D108BD9-81ED-4DB2-BD59-A6C34878D82A}">
                    <a16:rowId xmlns:a16="http://schemas.microsoft.com/office/drawing/2014/main" val="10003"/>
                  </a:ext>
                </a:extLst>
              </a:tr>
              <a:tr h="366869">
                <a:tc>
                  <a:txBody>
                    <a:bodyPr/>
                    <a:lstStyle/>
                    <a:p>
                      <a:r>
                        <a:rPr lang="en-US" sz="1700" dirty="0">
                          <a:latin typeface="Calibri" pitchFamily="34" charset="0"/>
                          <a:cs typeface="Calibri" pitchFamily="34" charset="0"/>
                        </a:rPr>
                        <a:t>SMTP</a:t>
                      </a:r>
                    </a:p>
                  </a:txBody>
                  <a:tcPr marL="122897" marR="122897" marT="43183" marB="43183"/>
                </a:tc>
                <a:tc>
                  <a:txBody>
                    <a:bodyPr/>
                    <a:lstStyle/>
                    <a:p>
                      <a:r>
                        <a:rPr lang="en-US" sz="1700" dirty="0">
                          <a:latin typeface="Calibri" pitchFamily="34" charset="0"/>
                          <a:cs typeface="Calibri" pitchFamily="34" charset="0"/>
                        </a:rPr>
                        <a:t>25</a:t>
                      </a:r>
                    </a:p>
                  </a:txBody>
                  <a:tcPr marL="122897" marR="122897" marT="43183" marB="43183"/>
                </a:tc>
                <a:extLst>
                  <a:ext uri="{0D108BD9-81ED-4DB2-BD59-A6C34878D82A}">
                    <a16:rowId xmlns:a16="http://schemas.microsoft.com/office/drawing/2014/main" val="10004"/>
                  </a:ext>
                </a:extLst>
              </a:tr>
              <a:tr h="366869">
                <a:tc>
                  <a:txBody>
                    <a:bodyPr/>
                    <a:lstStyle/>
                    <a:p>
                      <a:r>
                        <a:rPr lang="en-US" sz="1700" dirty="0">
                          <a:latin typeface="Calibri" pitchFamily="34" charset="0"/>
                          <a:cs typeface="Calibri" pitchFamily="34" charset="0"/>
                        </a:rPr>
                        <a:t>DNS</a:t>
                      </a:r>
                    </a:p>
                  </a:txBody>
                  <a:tcPr marL="122897" marR="122897" marT="43183" marB="43183"/>
                </a:tc>
                <a:tc>
                  <a:txBody>
                    <a:bodyPr/>
                    <a:lstStyle/>
                    <a:p>
                      <a:r>
                        <a:rPr lang="en-US" sz="1700" dirty="0">
                          <a:latin typeface="Calibri" pitchFamily="34" charset="0"/>
                          <a:cs typeface="Calibri" pitchFamily="34" charset="0"/>
                        </a:rPr>
                        <a:t>53</a:t>
                      </a:r>
                    </a:p>
                  </a:txBody>
                  <a:tcPr marL="122897" marR="122897" marT="43183" marB="43183"/>
                </a:tc>
                <a:extLst>
                  <a:ext uri="{0D108BD9-81ED-4DB2-BD59-A6C34878D82A}">
                    <a16:rowId xmlns:a16="http://schemas.microsoft.com/office/drawing/2014/main" val="10005"/>
                  </a:ext>
                </a:extLst>
              </a:tr>
              <a:tr h="366869">
                <a:tc>
                  <a:txBody>
                    <a:bodyPr/>
                    <a:lstStyle/>
                    <a:p>
                      <a:r>
                        <a:rPr lang="en-US" sz="1700" dirty="0">
                          <a:latin typeface="Calibri" pitchFamily="34" charset="0"/>
                          <a:cs typeface="Calibri" pitchFamily="34" charset="0"/>
                        </a:rPr>
                        <a:t>TFTP</a:t>
                      </a:r>
                    </a:p>
                  </a:txBody>
                  <a:tcPr marL="122897" marR="122897" marT="43183" marB="43183"/>
                </a:tc>
                <a:tc>
                  <a:txBody>
                    <a:bodyPr/>
                    <a:lstStyle/>
                    <a:p>
                      <a:r>
                        <a:rPr lang="en-US" sz="1700" dirty="0">
                          <a:latin typeface="Calibri" pitchFamily="34" charset="0"/>
                          <a:cs typeface="Calibri" pitchFamily="34" charset="0"/>
                        </a:rPr>
                        <a:t>69</a:t>
                      </a:r>
                    </a:p>
                  </a:txBody>
                  <a:tcPr marL="122897" marR="122897" marT="43183" marB="43183"/>
                </a:tc>
                <a:extLst>
                  <a:ext uri="{0D108BD9-81ED-4DB2-BD59-A6C34878D82A}">
                    <a16:rowId xmlns:a16="http://schemas.microsoft.com/office/drawing/2014/main" val="10006"/>
                  </a:ext>
                </a:extLst>
              </a:tr>
              <a:tr h="366869">
                <a:tc>
                  <a:txBody>
                    <a:bodyPr/>
                    <a:lstStyle/>
                    <a:p>
                      <a:r>
                        <a:rPr lang="en-US" sz="1700" dirty="0">
                          <a:latin typeface="Calibri" pitchFamily="34" charset="0"/>
                          <a:cs typeface="Calibri" pitchFamily="34" charset="0"/>
                        </a:rPr>
                        <a:t>HTTP</a:t>
                      </a:r>
                    </a:p>
                  </a:txBody>
                  <a:tcPr marL="122897" marR="122897" marT="43183" marB="43183"/>
                </a:tc>
                <a:tc>
                  <a:txBody>
                    <a:bodyPr/>
                    <a:lstStyle/>
                    <a:p>
                      <a:r>
                        <a:rPr lang="en-US" sz="1700" dirty="0">
                          <a:latin typeface="Calibri" pitchFamily="34" charset="0"/>
                          <a:cs typeface="Calibri" pitchFamily="34" charset="0"/>
                        </a:rPr>
                        <a:t>80</a:t>
                      </a:r>
                    </a:p>
                  </a:txBody>
                  <a:tcPr marL="122897" marR="122897" marT="43183" marB="43183"/>
                </a:tc>
                <a:extLst>
                  <a:ext uri="{0D108BD9-81ED-4DB2-BD59-A6C34878D82A}">
                    <a16:rowId xmlns:a16="http://schemas.microsoft.com/office/drawing/2014/main" val="10007"/>
                  </a:ext>
                </a:extLst>
              </a:tr>
              <a:tr h="366869">
                <a:tc>
                  <a:txBody>
                    <a:bodyPr/>
                    <a:lstStyle/>
                    <a:p>
                      <a:r>
                        <a:rPr lang="en-US" sz="1700" dirty="0">
                          <a:latin typeface="Calibri" pitchFamily="34" charset="0"/>
                          <a:cs typeface="Calibri" pitchFamily="34" charset="0"/>
                        </a:rPr>
                        <a:t>POP3</a:t>
                      </a:r>
                    </a:p>
                  </a:txBody>
                  <a:tcPr marL="122897" marR="122897" marT="43183" marB="43183"/>
                </a:tc>
                <a:tc>
                  <a:txBody>
                    <a:bodyPr/>
                    <a:lstStyle/>
                    <a:p>
                      <a:r>
                        <a:rPr lang="en-US" sz="1700" dirty="0">
                          <a:latin typeface="Calibri" pitchFamily="34" charset="0"/>
                          <a:cs typeface="Calibri" pitchFamily="34" charset="0"/>
                        </a:rPr>
                        <a:t>110</a:t>
                      </a:r>
                    </a:p>
                  </a:txBody>
                  <a:tcPr marL="122897" marR="122897" marT="43183" marB="43183"/>
                </a:tc>
                <a:extLst>
                  <a:ext uri="{0D108BD9-81ED-4DB2-BD59-A6C34878D82A}">
                    <a16:rowId xmlns:a16="http://schemas.microsoft.com/office/drawing/2014/main" val="10008"/>
                  </a:ext>
                </a:extLst>
              </a:tr>
              <a:tr h="366869">
                <a:tc>
                  <a:txBody>
                    <a:bodyPr/>
                    <a:lstStyle/>
                    <a:p>
                      <a:r>
                        <a:rPr lang="en-US" sz="1700" dirty="0">
                          <a:latin typeface="Calibri" pitchFamily="34" charset="0"/>
                          <a:cs typeface="Calibri" pitchFamily="34" charset="0"/>
                        </a:rPr>
                        <a:t>NNTP</a:t>
                      </a:r>
                    </a:p>
                  </a:txBody>
                  <a:tcPr marL="122897" marR="122897" marT="43183" marB="43183"/>
                </a:tc>
                <a:tc>
                  <a:txBody>
                    <a:bodyPr/>
                    <a:lstStyle/>
                    <a:p>
                      <a:r>
                        <a:rPr lang="en-US" sz="1700" dirty="0">
                          <a:latin typeface="Calibri" pitchFamily="34" charset="0"/>
                          <a:cs typeface="Calibri" pitchFamily="34" charset="0"/>
                        </a:rPr>
                        <a:t>119</a:t>
                      </a:r>
                    </a:p>
                  </a:txBody>
                  <a:tcPr marL="122897" marR="122897" marT="43183" marB="43183"/>
                </a:tc>
                <a:extLst>
                  <a:ext uri="{0D108BD9-81ED-4DB2-BD59-A6C34878D82A}">
                    <a16:rowId xmlns:a16="http://schemas.microsoft.com/office/drawing/2014/main" val="10009"/>
                  </a:ext>
                </a:extLst>
              </a:tr>
              <a:tr h="366869">
                <a:tc>
                  <a:txBody>
                    <a:bodyPr/>
                    <a:lstStyle/>
                    <a:p>
                      <a:r>
                        <a:rPr lang="en-US" sz="1700" dirty="0">
                          <a:latin typeface="Calibri" pitchFamily="34" charset="0"/>
                          <a:cs typeface="Calibri" pitchFamily="34" charset="0"/>
                        </a:rPr>
                        <a:t>NTP</a:t>
                      </a:r>
                    </a:p>
                  </a:txBody>
                  <a:tcPr marL="122897" marR="122897" marT="43183" marB="43183"/>
                </a:tc>
                <a:tc>
                  <a:txBody>
                    <a:bodyPr/>
                    <a:lstStyle/>
                    <a:p>
                      <a:r>
                        <a:rPr lang="en-US" sz="1700" dirty="0">
                          <a:latin typeface="Calibri" pitchFamily="34" charset="0"/>
                          <a:cs typeface="Calibri" pitchFamily="34" charset="0"/>
                        </a:rPr>
                        <a:t>123</a:t>
                      </a:r>
                    </a:p>
                  </a:txBody>
                  <a:tcPr marL="122897" marR="122897" marT="43183" marB="43183"/>
                </a:tc>
                <a:extLst>
                  <a:ext uri="{0D108BD9-81ED-4DB2-BD59-A6C34878D82A}">
                    <a16:rowId xmlns:a16="http://schemas.microsoft.com/office/drawing/2014/main" val="10010"/>
                  </a:ext>
                </a:extLst>
              </a:tr>
              <a:tr h="366869">
                <a:tc>
                  <a:txBody>
                    <a:bodyPr/>
                    <a:lstStyle/>
                    <a:p>
                      <a:r>
                        <a:rPr lang="en-US" sz="1700" dirty="0">
                          <a:latin typeface="Calibri" pitchFamily="34" charset="0"/>
                          <a:cs typeface="Calibri" pitchFamily="34" charset="0"/>
                        </a:rPr>
                        <a:t>IMAP4</a:t>
                      </a:r>
                    </a:p>
                  </a:txBody>
                  <a:tcPr marL="122897" marR="122897" marT="43183" marB="43183"/>
                </a:tc>
                <a:tc>
                  <a:txBody>
                    <a:bodyPr/>
                    <a:lstStyle/>
                    <a:p>
                      <a:r>
                        <a:rPr lang="en-US" sz="1700" dirty="0">
                          <a:latin typeface="Calibri" pitchFamily="34" charset="0"/>
                          <a:cs typeface="Calibri" pitchFamily="34" charset="0"/>
                        </a:rPr>
                        <a:t>143</a:t>
                      </a:r>
                    </a:p>
                  </a:txBody>
                  <a:tcPr marL="122897" marR="122897" marT="43183" marB="43183"/>
                </a:tc>
                <a:extLst>
                  <a:ext uri="{0D108BD9-81ED-4DB2-BD59-A6C34878D82A}">
                    <a16:rowId xmlns:a16="http://schemas.microsoft.com/office/drawing/2014/main" val="10011"/>
                  </a:ext>
                </a:extLst>
              </a:tr>
              <a:tr h="366869">
                <a:tc>
                  <a:txBody>
                    <a:bodyPr/>
                    <a:lstStyle/>
                    <a:p>
                      <a:r>
                        <a:rPr lang="en-US" sz="1700" dirty="0">
                          <a:latin typeface="Calibri" pitchFamily="34" charset="0"/>
                          <a:cs typeface="Calibri" pitchFamily="34" charset="0"/>
                        </a:rPr>
                        <a:t>HTTPS</a:t>
                      </a:r>
                    </a:p>
                  </a:txBody>
                  <a:tcPr marL="122897" marR="122897" marT="43183" marB="43183"/>
                </a:tc>
                <a:tc>
                  <a:txBody>
                    <a:bodyPr/>
                    <a:lstStyle/>
                    <a:p>
                      <a:r>
                        <a:rPr lang="en-US" sz="1700" dirty="0">
                          <a:latin typeface="Calibri" pitchFamily="34" charset="0"/>
                          <a:cs typeface="Calibri" pitchFamily="34" charset="0"/>
                        </a:rPr>
                        <a:t>443</a:t>
                      </a:r>
                    </a:p>
                  </a:txBody>
                  <a:tcPr marL="122897" marR="122897" marT="43183" marB="43183"/>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464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418894" cy="1143000"/>
          </a:xfrm>
        </p:spPr>
        <p:txBody>
          <a:bodyPr>
            <a:normAutofit fontScale="90000"/>
          </a:bodyPr>
          <a:lstStyle/>
          <a:p>
            <a:r>
              <a:rPr lang="en-US" dirty="0">
                <a:cs typeface="Rockwell"/>
              </a:rPr>
              <a:t>Hypertext Transfer Protocol</a:t>
            </a:r>
            <a:br>
              <a:rPr lang="en-US" dirty="0">
                <a:cs typeface="Rockwell"/>
              </a:rPr>
            </a:br>
            <a:r>
              <a:rPr lang="en-US" dirty="0">
                <a:cs typeface="Rockwell"/>
              </a:rPr>
              <a:t>(HTTP)</a:t>
            </a:r>
          </a:p>
        </p:txBody>
      </p:sp>
      <p:pic>
        <p:nvPicPr>
          <p:cNvPr id="4" name="Picture 3" descr="http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67" y="1610639"/>
            <a:ext cx="5308244" cy="4240665"/>
          </a:xfrm>
          <a:prstGeom prst="rect">
            <a:avLst/>
          </a:prstGeom>
        </p:spPr>
      </p:pic>
    </p:spTree>
    <p:extLst>
      <p:ext uri="{BB962C8B-B14F-4D97-AF65-F5344CB8AC3E}">
        <p14:creationId xmlns:p14="http://schemas.microsoft.com/office/powerpoint/2010/main" val="363310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Classifications</a:t>
            </a:r>
          </a:p>
        </p:txBody>
      </p:sp>
      <p:sp>
        <p:nvSpPr>
          <p:cNvPr id="3" name="Content Placeholder 2"/>
          <p:cNvSpPr>
            <a:spLocks noGrp="1"/>
          </p:cNvSpPr>
          <p:nvPr>
            <p:ph idx="1"/>
          </p:nvPr>
        </p:nvSpPr>
        <p:spPr/>
        <p:txBody>
          <a:bodyPr/>
          <a:lstStyle/>
          <a:p>
            <a:r>
              <a:rPr lang="en-US" dirty="0"/>
              <a:t>Local area network (LAN)—Example: Computers in an office</a:t>
            </a:r>
          </a:p>
          <a:p>
            <a:r>
              <a:rPr lang="en-US" dirty="0"/>
              <a:t>Metropolitan area network (MAN)—Example: University or city</a:t>
            </a:r>
          </a:p>
          <a:p>
            <a:r>
              <a:rPr lang="en-US" dirty="0"/>
              <a:t>Wide area network (WAN)—Example: Company with offices around the world</a:t>
            </a:r>
          </a:p>
          <a:p>
            <a:endParaRPr lang="en-US" dirty="0"/>
          </a:p>
          <a:p>
            <a:endParaRPr lang="en-US" dirty="0"/>
          </a:p>
        </p:txBody>
      </p:sp>
    </p:spTree>
    <p:extLst>
      <p:ext uri="{BB962C8B-B14F-4D97-AF65-F5344CB8AC3E}">
        <p14:creationId xmlns:p14="http://schemas.microsoft.com/office/powerpoint/2010/main" val="3681569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FTP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File Transfer Protocol (FTP)</a:t>
            </a:r>
          </a:p>
          <a:p>
            <a:pPr eaLnBrk="1" hangingPunct="1">
              <a:lnSpc>
                <a:spcPct val="90000"/>
              </a:lnSpc>
            </a:pPr>
            <a:endParaRPr lang="en-US" dirty="0">
              <a:cs typeface="Rockwell"/>
            </a:endParaRPr>
          </a:p>
          <a:p>
            <a:endParaRPr lang="en-US" dirty="0">
              <a:cs typeface="Rockwell"/>
            </a:endParaRPr>
          </a:p>
        </p:txBody>
      </p:sp>
      <p:pic>
        <p:nvPicPr>
          <p:cNvPr id="8" name="Picture 7" descr="Ftp_dia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69" y="2556976"/>
            <a:ext cx="6172200" cy="2578100"/>
          </a:xfrm>
          <a:prstGeom prst="rect">
            <a:avLst/>
          </a:prstGeom>
        </p:spPr>
      </p:pic>
    </p:spTree>
    <p:extLst>
      <p:ext uri="{BB962C8B-B14F-4D97-AF65-F5344CB8AC3E}">
        <p14:creationId xmlns:p14="http://schemas.microsoft.com/office/powerpoint/2010/main" val="3528177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238" y="1180025"/>
            <a:ext cx="6938882" cy="4940610"/>
          </a:xfrm>
          <a:prstGeom prst="rect">
            <a:avLst/>
          </a:prstGeom>
        </p:spPr>
      </p:pic>
      <p:sp>
        <p:nvSpPr>
          <p:cNvPr id="2" name="Title 1"/>
          <p:cNvSpPr>
            <a:spLocks noGrp="1"/>
          </p:cNvSpPr>
          <p:nvPr>
            <p:ph type="title"/>
          </p:nvPr>
        </p:nvSpPr>
        <p:spPr>
          <a:xfrm>
            <a:off x="457200" y="135323"/>
            <a:ext cx="8229600" cy="1143000"/>
          </a:xfrm>
        </p:spPr>
        <p:txBody>
          <a:bodyPr/>
          <a:lstStyle/>
          <a:p>
            <a:r>
              <a:rPr lang="en-US" dirty="0">
                <a:cs typeface="Rockwell"/>
              </a:rPr>
              <a:t>Transferring Files</a:t>
            </a:r>
          </a:p>
        </p:txBody>
      </p:sp>
      <p:sp>
        <p:nvSpPr>
          <p:cNvPr id="3" name="Content Placeholder 2"/>
          <p:cNvSpPr>
            <a:spLocks noGrp="1"/>
          </p:cNvSpPr>
          <p:nvPr>
            <p:ph idx="1"/>
          </p:nvPr>
        </p:nvSpPr>
        <p:spPr>
          <a:xfrm>
            <a:off x="3514945" y="2066075"/>
            <a:ext cx="4608392" cy="626144"/>
          </a:xfrm>
        </p:spPr>
        <p:txBody>
          <a:bodyPr/>
          <a:lstStyle/>
          <a:p>
            <a:pPr marL="0" indent="0">
              <a:buNone/>
            </a:pPr>
            <a:r>
              <a:rPr lang="en-US" dirty="0">
                <a:solidFill>
                  <a:srgbClr val="FC000E"/>
                </a:solidFill>
                <a:cs typeface="Rockwell"/>
              </a:rPr>
              <a:t>FTP Client: FileZilla</a:t>
            </a:r>
          </a:p>
        </p:txBody>
      </p:sp>
    </p:spTree>
    <p:extLst>
      <p:ext uri="{BB962C8B-B14F-4D97-AF65-F5344CB8AC3E}">
        <p14:creationId xmlns:p14="http://schemas.microsoft.com/office/powerpoint/2010/main" val="2231553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Internet Connections Work</a:t>
            </a:r>
          </a:p>
        </p:txBody>
      </p:sp>
    </p:spTree>
    <p:custDataLst>
      <p:tags r:id="rId1"/>
    </p:custDataLst>
    <p:extLst>
      <p:ext uri="{BB962C8B-B14F-4D97-AF65-F5344CB8AC3E}">
        <p14:creationId xmlns:p14="http://schemas.microsoft.com/office/powerpoint/2010/main" val="1085142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Systems Interconnection (OSI) Model</a:t>
            </a:r>
          </a:p>
        </p:txBody>
      </p:sp>
      <p:pic>
        <p:nvPicPr>
          <p:cNvPr id="5" name="Content Placeholder 4" descr="05-16.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7613" y="1760273"/>
            <a:ext cx="7216775" cy="3889375"/>
          </a:xfrm>
        </p:spPr>
      </p:pic>
    </p:spTree>
    <p:extLst>
      <p:ext uri="{BB962C8B-B14F-4D97-AF65-F5344CB8AC3E}">
        <p14:creationId xmlns:p14="http://schemas.microsoft.com/office/powerpoint/2010/main" val="863713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pic>
        <p:nvPicPr>
          <p:cNvPr id="4" name="Content Placeholder 5" descr="01-2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458200" cy="346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965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2"/>
          <p:cNvSpPr>
            <a:spLocks noGrp="1"/>
          </p:cNvSpPr>
          <p:nvPr>
            <p:ph type="title"/>
          </p:nvPr>
        </p:nvSpPr>
        <p:spPr/>
        <p:txBody>
          <a:bodyPr/>
          <a:lstStyle/>
          <a:p>
            <a:pPr eaLnBrk="1" hangingPunct="1"/>
            <a:r>
              <a:rPr lang="en-US" dirty="0">
                <a:cs typeface="Rockwell"/>
              </a:rPr>
              <a:t>Application Layer</a:t>
            </a:r>
          </a:p>
        </p:txBody>
      </p:sp>
      <p:sp>
        <p:nvSpPr>
          <p:cNvPr id="88067" name="Content Placeholder 3"/>
          <p:cNvSpPr>
            <a:spLocks noGrp="1"/>
          </p:cNvSpPr>
          <p:nvPr>
            <p:ph idx="1"/>
          </p:nvPr>
        </p:nvSpPr>
        <p:spPr/>
        <p:txBody>
          <a:bodyPr/>
          <a:lstStyle/>
          <a:p>
            <a:pPr eaLnBrk="1" hangingPunct="1"/>
            <a:r>
              <a:rPr lang="en-US" sz="2600" dirty="0">
                <a:cs typeface="Rockwell"/>
              </a:rPr>
              <a:t>Where the user interfaces with network operating system</a:t>
            </a:r>
          </a:p>
          <a:p>
            <a:pPr eaLnBrk="1" hangingPunct="1"/>
            <a:r>
              <a:rPr lang="en-US" sz="2600" dirty="0">
                <a:cs typeface="Rockwell"/>
              </a:rPr>
              <a:t>Start and final destination of data communication</a:t>
            </a:r>
          </a:p>
        </p:txBody>
      </p:sp>
      <p:pic>
        <p:nvPicPr>
          <p:cNvPr id="88068" name="Picture 4" descr="05-B.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38230"/>
            <a:ext cx="78486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357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dirty="0">
                <a:cs typeface="Rockwell"/>
              </a:rPr>
              <a:t>Presentation Layer</a:t>
            </a:r>
          </a:p>
        </p:txBody>
      </p:sp>
      <p:sp>
        <p:nvSpPr>
          <p:cNvPr id="89091" name="Content Placeholder 2"/>
          <p:cNvSpPr>
            <a:spLocks noGrp="1"/>
          </p:cNvSpPr>
          <p:nvPr>
            <p:ph idx="1"/>
          </p:nvPr>
        </p:nvSpPr>
        <p:spPr/>
        <p:txBody>
          <a:bodyPr/>
          <a:lstStyle/>
          <a:p>
            <a:pPr eaLnBrk="1" hangingPunct="1"/>
            <a:r>
              <a:rPr lang="en-US" dirty="0">
                <a:cs typeface="Rockwell"/>
              </a:rPr>
              <a:t>Raw data is packaged into a universally agreed on form</a:t>
            </a:r>
          </a:p>
          <a:p>
            <a:pPr eaLnBrk="1" hangingPunct="1"/>
            <a:r>
              <a:rPr lang="en-US" dirty="0">
                <a:cs typeface="Rockwell"/>
              </a:rPr>
              <a:t>Data byte order is also agreed on</a:t>
            </a:r>
          </a:p>
          <a:p>
            <a:pPr eaLnBrk="1" hangingPunct="1"/>
            <a:r>
              <a:rPr lang="en-US" dirty="0">
                <a:cs typeface="Rockwell"/>
              </a:rPr>
              <a:t>Data encryption occurs</a:t>
            </a:r>
          </a:p>
        </p:txBody>
      </p:sp>
      <p:pic>
        <p:nvPicPr>
          <p:cNvPr id="89092" name="Picture 4" descr="05-C.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32252"/>
            <a:ext cx="8534400" cy="169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87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dirty="0">
                <a:cs typeface="Rockwell"/>
              </a:rPr>
              <a:t>Session Layer</a:t>
            </a:r>
          </a:p>
        </p:txBody>
      </p:sp>
      <p:sp>
        <p:nvSpPr>
          <p:cNvPr id="90115" name="Content Placeholder 2"/>
          <p:cNvSpPr>
            <a:spLocks noGrp="1"/>
          </p:cNvSpPr>
          <p:nvPr>
            <p:ph idx="1"/>
          </p:nvPr>
        </p:nvSpPr>
        <p:spPr>
          <a:xfrm>
            <a:off x="457200" y="1295019"/>
            <a:ext cx="8229600" cy="4525963"/>
          </a:xfrm>
        </p:spPr>
        <p:txBody>
          <a:bodyPr/>
          <a:lstStyle/>
          <a:p>
            <a:pPr eaLnBrk="1" hangingPunct="1"/>
            <a:r>
              <a:rPr lang="en-US" sz="2400" dirty="0">
                <a:cs typeface="Rockwell"/>
              </a:rPr>
              <a:t>Establishes a dialog between source and destination</a:t>
            </a:r>
          </a:p>
          <a:p>
            <a:pPr eaLnBrk="1" hangingPunct="1"/>
            <a:r>
              <a:rPr lang="en-US" sz="2400" dirty="0">
                <a:cs typeface="Rockwell"/>
              </a:rPr>
              <a:t>Negotiates decisions about how data flow is controlled and how session ends</a:t>
            </a:r>
          </a:p>
          <a:p>
            <a:pPr eaLnBrk="1" hangingPunct="1"/>
            <a:r>
              <a:rPr lang="en-US" sz="2400" dirty="0">
                <a:cs typeface="Rockwell"/>
              </a:rPr>
              <a:t>Decides on whether confirmation of arrival is needed</a:t>
            </a:r>
          </a:p>
        </p:txBody>
      </p:sp>
      <p:pic>
        <p:nvPicPr>
          <p:cNvPr id="90116" name="Picture 4" descr="05-D.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409" y="3202276"/>
            <a:ext cx="5297487" cy="278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636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dirty="0">
                <a:cs typeface="Rockwell"/>
              </a:rPr>
              <a:t>Transport Layer</a:t>
            </a:r>
          </a:p>
        </p:txBody>
      </p:sp>
      <p:sp>
        <p:nvSpPr>
          <p:cNvPr id="91139" name="Content Placeholder 2"/>
          <p:cNvSpPr>
            <a:spLocks noGrp="1"/>
          </p:cNvSpPr>
          <p:nvPr>
            <p:ph idx="1"/>
          </p:nvPr>
        </p:nvSpPr>
        <p:spPr>
          <a:xfrm>
            <a:off x="457200" y="1501752"/>
            <a:ext cx="8229600" cy="4525963"/>
          </a:xfrm>
        </p:spPr>
        <p:txBody>
          <a:bodyPr/>
          <a:lstStyle/>
          <a:p>
            <a:pPr eaLnBrk="1" hangingPunct="1"/>
            <a:r>
              <a:rPr lang="en-US" sz="2400" dirty="0">
                <a:cs typeface="Rockwell"/>
              </a:rPr>
              <a:t>Responsible for flow of data to and from destination computer</a:t>
            </a:r>
          </a:p>
        </p:txBody>
      </p:sp>
      <p:pic>
        <p:nvPicPr>
          <p:cNvPr id="91140" name="Picture 4" descr="05-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452" y="2547193"/>
            <a:ext cx="5830888" cy="306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655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US" dirty="0">
                <a:cs typeface="Rockwell"/>
              </a:rPr>
              <a:t>Network Layer</a:t>
            </a:r>
          </a:p>
        </p:txBody>
      </p:sp>
      <p:sp>
        <p:nvSpPr>
          <p:cNvPr id="92163" name="Content Placeholder 2"/>
          <p:cNvSpPr>
            <a:spLocks noGrp="1"/>
          </p:cNvSpPr>
          <p:nvPr>
            <p:ph idx="1"/>
          </p:nvPr>
        </p:nvSpPr>
        <p:spPr>
          <a:xfrm>
            <a:off x="457200" y="1383612"/>
            <a:ext cx="8229600" cy="4525963"/>
          </a:xfrm>
        </p:spPr>
        <p:txBody>
          <a:bodyPr/>
          <a:lstStyle/>
          <a:p>
            <a:pPr eaLnBrk="1" hangingPunct="1"/>
            <a:r>
              <a:rPr lang="en-US" sz="2400" dirty="0">
                <a:cs typeface="Rockwell"/>
              </a:rPr>
              <a:t>Provides the means of routing data packets across a WAN or MAN</a:t>
            </a:r>
          </a:p>
          <a:p>
            <a:pPr eaLnBrk="1" hangingPunct="1"/>
            <a:r>
              <a:rPr lang="en-US" sz="2400" dirty="0">
                <a:cs typeface="Rockwell"/>
              </a:rPr>
              <a:t>Uses TCP/IP protocol standards</a:t>
            </a:r>
          </a:p>
          <a:p>
            <a:pPr eaLnBrk="1" hangingPunct="1"/>
            <a:r>
              <a:rPr lang="en-US" sz="2400" dirty="0">
                <a:cs typeface="Rockwell"/>
              </a:rPr>
              <a:t>Encapsulates packets with source and destination IP addresses</a:t>
            </a:r>
          </a:p>
          <a:p>
            <a:pPr eaLnBrk="1" hangingPunct="1"/>
            <a:r>
              <a:rPr lang="en-US" sz="2400" dirty="0">
                <a:cs typeface="Rockwell"/>
              </a:rPr>
              <a:t>Responsible for virtual networks</a:t>
            </a:r>
            <a:endParaRPr lang="en-US" sz="2400" i="1" u="sng" dirty="0">
              <a:cs typeface="Rockwell"/>
            </a:endParaRPr>
          </a:p>
        </p:txBody>
      </p:sp>
      <p:pic>
        <p:nvPicPr>
          <p:cNvPr id="92164" name="Picture 4" descr="05-F.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51510"/>
            <a:ext cx="8382000" cy="2217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a:t>
            </a:r>
          </a:p>
        </p:txBody>
      </p:sp>
      <p:pic>
        <p:nvPicPr>
          <p:cNvPr id="6" name="Picture 5"/>
          <p:cNvPicPr>
            <a:picLocks noChangeAspect="1"/>
          </p:cNvPicPr>
          <p:nvPr/>
        </p:nvPicPr>
        <p:blipFill>
          <a:blip r:embed="rId3"/>
          <a:stretch>
            <a:fillRect/>
          </a:stretch>
        </p:blipFill>
        <p:spPr>
          <a:xfrm>
            <a:off x="4415375" y="1698898"/>
            <a:ext cx="4407809" cy="2926785"/>
          </a:xfrm>
          <a:prstGeom prst="rect">
            <a:avLst/>
          </a:prstGeom>
        </p:spPr>
      </p:pic>
      <p:pic>
        <p:nvPicPr>
          <p:cNvPr id="7" name="Picture 6" descr="USA-08191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37" y="3443383"/>
            <a:ext cx="3580624" cy="2556800"/>
          </a:xfrm>
          <a:prstGeom prst="rect">
            <a:avLst/>
          </a:prstGeom>
        </p:spPr>
      </p:pic>
      <p:sp>
        <p:nvSpPr>
          <p:cNvPr id="8" name="TextBox 7"/>
          <p:cNvSpPr txBox="1"/>
          <p:nvPr/>
        </p:nvSpPr>
        <p:spPr>
          <a:xfrm>
            <a:off x="1628063" y="2914442"/>
            <a:ext cx="564578" cy="369332"/>
          </a:xfrm>
          <a:prstGeom prst="rect">
            <a:avLst/>
          </a:prstGeom>
          <a:noFill/>
        </p:spPr>
        <p:txBody>
          <a:bodyPr wrap="none" rtlCol="0">
            <a:spAutoFit/>
          </a:bodyPr>
          <a:lstStyle/>
          <a:p>
            <a:r>
              <a:rPr lang="en-US" dirty="0"/>
              <a:t>LAN</a:t>
            </a:r>
          </a:p>
        </p:txBody>
      </p:sp>
      <p:sp>
        <p:nvSpPr>
          <p:cNvPr id="9" name="TextBox 8"/>
          <p:cNvSpPr txBox="1"/>
          <p:nvPr/>
        </p:nvSpPr>
        <p:spPr>
          <a:xfrm>
            <a:off x="3520030" y="4963361"/>
            <a:ext cx="686213" cy="369332"/>
          </a:xfrm>
          <a:prstGeom prst="rect">
            <a:avLst/>
          </a:prstGeom>
          <a:noFill/>
        </p:spPr>
        <p:txBody>
          <a:bodyPr wrap="none" rtlCol="0">
            <a:spAutoFit/>
          </a:bodyPr>
          <a:lstStyle/>
          <a:p>
            <a:r>
              <a:rPr lang="en-US" dirty="0"/>
              <a:t>WAN</a:t>
            </a:r>
          </a:p>
        </p:txBody>
      </p:sp>
      <p:sp>
        <p:nvSpPr>
          <p:cNvPr id="10" name="TextBox 9"/>
          <p:cNvSpPr txBox="1"/>
          <p:nvPr/>
        </p:nvSpPr>
        <p:spPr>
          <a:xfrm>
            <a:off x="6367343" y="4650840"/>
            <a:ext cx="664590" cy="369332"/>
          </a:xfrm>
          <a:prstGeom prst="rect">
            <a:avLst/>
          </a:prstGeom>
          <a:noFill/>
        </p:spPr>
        <p:txBody>
          <a:bodyPr wrap="none" rtlCol="0">
            <a:spAutoFit/>
          </a:bodyPr>
          <a:lstStyle/>
          <a:p>
            <a:r>
              <a:rPr lang="en-US" dirty="0"/>
              <a:t>MAN</a:t>
            </a:r>
          </a:p>
        </p:txBody>
      </p:sp>
      <p:pic>
        <p:nvPicPr>
          <p:cNvPr id="4" name="Picture 3" descr="A corner of a brick building&#10;&#10;Description automatically generated">
            <a:extLst>
              <a:ext uri="{FF2B5EF4-FFF2-40B4-BE49-F238E27FC236}">
                <a16:creationId xmlns:a16="http://schemas.microsoft.com/office/drawing/2014/main" id="{52ABF5C8-F036-C9D0-95E3-148B0C615564}"/>
              </a:ext>
            </a:extLst>
          </p:cNvPr>
          <p:cNvPicPr>
            <a:picLocks noChangeAspect="1"/>
          </p:cNvPicPr>
          <p:nvPr/>
        </p:nvPicPr>
        <p:blipFill>
          <a:blip r:embed="rId5"/>
          <a:stretch>
            <a:fillRect/>
          </a:stretch>
        </p:blipFill>
        <p:spPr>
          <a:xfrm>
            <a:off x="628434" y="1226062"/>
            <a:ext cx="2603591" cy="1728136"/>
          </a:xfrm>
          <a:prstGeom prst="rect">
            <a:avLst/>
          </a:prstGeom>
        </p:spPr>
      </p:pic>
    </p:spTree>
    <p:extLst>
      <p:ext uri="{BB962C8B-B14F-4D97-AF65-F5344CB8AC3E}">
        <p14:creationId xmlns:p14="http://schemas.microsoft.com/office/powerpoint/2010/main" val="3669373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dirty="0">
                <a:cs typeface="Rockwell"/>
              </a:rPr>
              <a:t>Data Link Layer</a:t>
            </a:r>
          </a:p>
        </p:txBody>
      </p:sp>
      <p:sp>
        <p:nvSpPr>
          <p:cNvPr id="93187" name="Content Placeholder 2"/>
          <p:cNvSpPr>
            <a:spLocks noGrp="1"/>
          </p:cNvSpPr>
          <p:nvPr>
            <p:ph idx="1"/>
          </p:nvPr>
        </p:nvSpPr>
        <p:spPr/>
        <p:txBody>
          <a:bodyPr/>
          <a:lstStyle/>
          <a:p>
            <a:pPr eaLnBrk="1" hangingPunct="1"/>
            <a:r>
              <a:rPr lang="en-US" sz="2400" dirty="0">
                <a:cs typeface="Rockwell"/>
              </a:rPr>
              <a:t>Converts data package into electrical pulses and places pulses on network media</a:t>
            </a:r>
          </a:p>
          <a:p>
            <a:pPr eaLnBrk="1" hangingPunct="1"/>
            <a:r>
              <a:rPr lang="en-US" sz="2400" dirty="0">
                <a:cs typeface="Rockwell"/>
              </a:rPr>
              <a:t>Subdivided into logical link control (LLC) and MAC </a:t>
            </a:r>
            <a:r>
              <a:rPr lang="en-US" sz="2400" dirty="0" err="1">
                <a:cs typeface="Rockwell"/>
              </a:rPr>
              <a:t>sublayer</a:t>
            </a:r>
            <a:endParaRPr lang="en-US" sz="2400" dirty="0">
              <a:cs typeface="Rockwell"/>
            </a:endParaRPr>
          </a:p>
          <a:p>
            <a:pPr eaLnBrk="1" hangingPunct="1"/>
            <a:r>
              <a:rPr lang="en-US" sz="2400" dirty="0">
                <a:cs typeface="Rockwell"/>
              </a:rPr>
              <a:t>Parity and Cyclic Redundancy Checks (CRC) performed</a:t>
            </a:r>
          </a:p>
        </p:txBody>
      </p:sp>
      <p:pic>
        <p:nvPicPr>
          <p:cNvPr id="93188" name="Picture 4" descr="05-G.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8600"/>
            <a:ext cx="5219700" cy="184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630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dirty="0">
                <a:cs typeface="Rockwell"/>
              </a:rPr>
              <a:t>Physical Layer</a:t>
            </a:r>
          </a:p>
        </p:txBody>
      </p:sp>
      <p:sp>
        <p:nvSpPr>
          <p:cNvPr id="94211" name="Content Placeholder 2"/>
          <p:cNvSpPr>
            <a:spLocks noGrp="1"/>
          </p:cNvSpPr>
          <p:nvPr>
            <p:ph idx="1"/>
          </p:nvPr>
        </p:nvSpPr>
        <p:spPr/>
        <p:txBody>
          <a:bodyPr/>
          <a:lstStyle/>
          <a:p>
            <a:pPr eaLnBrk="1" hangingPunct="1"/>
            <a:r>
              <a:rPr lang="en-US" sz="2400" dirty="0">
                <a:cs typeface="Rockwell"/>
              </a:rPr>
              <a:t>Concerned with media, hardware, and network topology</a:t>
            </a:r>
          </a:p>
        </p:txBody>
      </p:sp>
      <p:pic>
        <p:nvPicPr>
          <p:cNvPr id="94212" name="Picture 4" descr="05-H.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897422"/>
            <a:ext cx="7899400" cy="289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875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53" y="250998"/>
            <a:ext cx="8755533" cy="1143000"/>
          </a:xfrm>
        </p:spPr>
        <p:txBody>
          <a:bodyPr/>
          <a:lstStyle/>
          <a:p>
            <a:r>
              <a:rPr lang="en-US" dirty="0"/>
              <a:t>OSI Model and Network Devices</a:t>
            </a:r>
          </a:p>
        </p:txBody>
      </p:sp>
      <p:graphicFrame>
        <p:nvGraphicFramePr>
          <p:cNvPr id="4" name="Content Placeholder 6"/>
          <p:cNvGraphicFramePr>
            <a:graphicFrameLocks noGrp="1"/>
          </p:cNvGraphicFramePr>
          <p:nvPr>
            <p:ph idx="1"/>
          </p:nvPr>
        </p:nvGraphicFramePr>
        <p:xfrm>
          <a:off x="1620214" y="1526192"/>
          <a:ext cx="6172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610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Security Works</a:t>
            </a:r>
          </a:p>
        </p:txBody>
      </p:sp>
    </p:spTree>
    <p:custDataLst>
      <p:tags r:id="rId1"/>
    </p:custDataLst>
    <p:extLst>
      <p:ext uri="{BB962C8B-B14F-4D97-AF65-F5344CB8AC3E}">
        <p14:creationId xmlns:p14="http://schemas.microsoft.com/office/powerpoint/2010/main" val="119445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err="1">
                <a:latin typeface="Rockwell" panose="02060603020205020403" pitchFamily="18" charset="0"/>
              </a:rPr>
              <a:t>Subnetting</a:t>
            </a:r>
            <a:endParaRPr lang="en-US" dirty="0">
              <a:latin typeface="Rockwell" panose="02060603020205020403" pitchFamily="18" charset="0"/>
            </a:endParaRPr>
          </a:p>
        </p:txBody>
      </p:sp>
    </p:spTree>
    <p:custDataLst>
      <p:tags r:id="rId1"/>
    </p:custDataLst>
    <p:extLst>
      <p:ext uri="{BB962C8B-B14F-4D97-AF65-F5344CB8AC3E}">
        <p14:creationId xmlns:p14="http://schemas.microsoft.com/office/powerpoint/2010/main" val="4096895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a:t>
            </a:r>
            <a:r>
              <a:rPr lang="en-US" dirty="0" err="1"/>
              <a:t>Subnetting</a:t>
            </a:r>
            <a:endParaRPr lang="en-US" dirty="0"/>
          </a:p>
        </p:txBody>
      </p:sp>
      <p:pic>
        <p:nvPicPr>
          <p:cNvPr id="4" name="Content Placeholder 4" descr="11-A.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6809" y="1861262"/>
            <a:ext cx="6672009" cy="2641004"/>
          </a:xfrm>
        </p:spPr>
      </p:pic>
    </p:spTree>
    <p:extLst>
      <p:ext uri="{BB962C8B-B14F-4D97-AF65-F5344CB8AC3E}">
        <p14:creationId xmlns:p14="http://schemas.microsoft.com/office/powerpoint/2010/main" val="246187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 Disadvantages</a:t>
            </a:r>
          </a:p>
        </p:txBody>
      </p:sp>
      <p:graphicFrame>
        <p:nvGraphicFramePr>
          <p:cNvPr id="6" name="Content Placeholder 3"/>
          <p:cNvGraphicFramePr>
            <a:graphicFrameLocks/>
          </p:cNvGraphicFramePr>
          <p:nvPr/>
        </p:nvGraphicFramePr>
        <p:xfrm>
          <a:off x="304800" y="2026187"/>
          <a:ext cx="8458200" cy="194310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88464">
                <a:tc>
                  <a:txBody>
                    <a:bodyPr/>
                    <a:lstStyle/>
                    <a:p>
                      <a:r>
                        <a:rPr lang="en-US" sz="1800" dirty="0">
                          <a:latin typeface="Calibri" pitchFamily="34" charset="0"/>
                          <a:cs typeface="Calibri" pitchFamily="34" charset="0"/>
                        </a:rPr>
                        <a:t>Advantages</a:t>
                      </a:r>
                    </a:p>
                  </a:txBody>
                  <a:tcPr marL="130126" marR="130126" marT="45725" marB="45725"/>
                </a:tc>
                <a:tc>
                  <a:txBody>
                    <a:bodyPr/>
                    <a:lstStyle/>
                    <a:p>
                      <a:r>
                        <a:rPr lang="en-US" sz="1800" dirty="0">
                          <a:latin typeface="Calibri" pitchFamily="34" charset="0"/>
                          <a:cs typeface="Calibri" pitchFamily="34" charset="0"/>
                        </a:rPr>
                        <a:t>Disadvantages</a:t>
                      </a:r>
                    </a:p>
                  </a:txBody>
                  <a:tcPr marL="130126" marR="130126" marT="45725" marB="45725"/>
                </a:tc>
                <a:extLst>
                  <a:ext uri="{0D108BD9-81ED-4DB2-BD59-A6C34878D82A}">
                    <a16:rowId xmlns:a16="http://schemas.microsoft.com/office/drawing/2014/main" val="10000"/>
                  </a:ext>
                </a:extLst>
              </a:tr>
              <a:tr h="640144">
                <a:tc>
                  <a:txBody>
                    <a:bodyPr/>
                    <a:lstStyle/>
                    <a:p>
                      <a:r>
                        <a:rPr lang="en-US" sz="1800" dirty="0">
                          <a:latin typeface="Calibri" pitchFamily="34" charset="0"/>
                          <a:cs typeface="Calibri" pitchFamily="34" charset="0"/>
                        </a:rPr>
                        <a:t>Creates</a:t>
                      </a:r>
                      <a:r>
                        <a:rPr lang="en-US" sz="1800" baseline="0" dirty="0">
                          <a:latin typeface="Calibri" pitchFamily="34" charset="0"/>
                          <a:cs typeface="Calibri" pitchFamily="34" charset="0"/>
                        </a:rPr>
                        <a:t> a more secure network by placing hosts on separate networks</a:t>
                      </a:r>
                      <a:endParaRPr lang="en-US" sz="1800" dirty="0">
                        <a:latin typeface="Calibri" pitchFamily="34" charset="0"/>
                        <a:cs typeface="Calibri" pitchFamily="34" charset="0"/>
                      </a:endParaRPr>
                    </a:p>
                  </a:txBody>
                  <a:tcPr marL="130126" marR="130126" marT="45725" marB="45725"/>
                </a:tc>
                <a:tc>
                  <a:txBody>
                    <a:bodyPr/>
                    <a:lstStyle/>
                    <a:p>
                      <a:r>
                        <a:rPr lang="en-US" sz="1800" dirty="0">
                          <a:latin typeface="Calibri" pitchFamily="34" charset="0"/>
                          <a:cs typeface="Calibri" pitchFamily="34" charset="0"/>
                        </a:rPr>
                        <a:t>Can</a:t>
                      </a:r>
                      <a:r>
                        <a:rPr lang="en-US" sz="1800" baseline="0" dirty="0">
                          <a:latin typeface="Calibri" pitchFamily="34" charset="0"/>
                          <a:cs typeface="Calibri" pitchFamily="34" charset="0"/>
                        </a:rPr>
                        <a:t> be difficult to manage</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1"/>
                  </a:ext>
                </a:extLst>
              </a:tr>
              <a:tr h="914492">
                <a:tc>
                  <a:txBody>
                    <a:bodyPr/>
                    <a:lstStyle/>
                    <a:p>
                      <a:r>
                        <a:rPr lang="en-US" sz="1800" dirty="0">
                          <a:latin typeface="Calibri" pitchFamily="34" charset="0"/>
                          <a:cs typeface="Calibri" pitchFamily="34" charset="0"/>
                        </a:rPr>
                        <a:t>Reduces amount of collision on the network</a:t>
                      </a:r>
                    </a:p>
                  </a:txBody>
                  <a:tcPr marL="130126" marR="130126" marT="45725" marB="45725"/>
                </a:tc>
                <a:tc>
                  <a:txBody>
                    <a:bodyPr/>
                    <a:lstStyle/>
                    <a:p>
                      <a:r>
                        <a:rPr lang="en-US" sz="1800" dirty="0">
                          <a:latin typeface="Calibri" pitchFamily="34" charset="0"/>
                          <a:cs typeface="Calibri" pitchFamily="34" charset="0"/>
                        </a:rPr>
                        <a:t>Can be confusing</a:t>
                      </a:r>
                      <a:r>
                        <a:rPr lang="en-US" sz="1800" baseline="0" dirty="0">
                          <a:latin typeface="Calibri" pitchFamily="34" charset="0"/>
                          <a:cs typeface="Calibri" pitchFamily="34" charset="0"/>
                        </a:rPr>
                        <a:t> because some equipment use subnets based on all one and all zero bit patterns</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159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3156" y="561747"/>
            <a:ext cx="8078919" cy="5128138"/>
          </a:xfrm>
          <a:prstGeom prst="rect">
            <a:avLst/>
          </a:prstGeom>
        </p:spPr>
      </p:pic>
    </p:spTree>
    <p:extLst>
      <p:ext uri="{BB962C8B-B14F-4D97-AF65-F5344CB8AC3E}">
        <p14:creationId xmlns:p14="http://schemas.microsoft.com/office/powerpoint/2010/main" val="328302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VPN</a:t>
            </a:r>
          </a:p>
        </p:txBody>
      </p:sp>
    </p:spTree>
    <p:custDataLst>
      <p:tags r:id="rId1"/>
    </p:custDataLst>
    <p:extLst>
      <p:ext uri="{BB962C8B-B14F-4D97-AF65-F5344CB8AC3E}">
        <p14:creationId xmlns:p14="http://schemas.microsoft.com/office/powerpoint/2010/main" val="3751457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 (VPN)</a:t>
            </a:r>
          </a:p>
        </p:txBody>
      </p:sp>
      <p:sp>
        <p:nvSpPr>
          <p:cNvPr id="3" name="Content Placeholder 2"/>
          <p:cNvSpPr>
            <a:spLocks noGrp="1"/>
          </p:cNvSpPr>
          <p:nvPr>
            <p:ph idx="1"/>
          </p:nvPr>
        </p:nvSpPr>
        <p:spPr>
          <a:xfrm>
            <a:off x="457200" y="1417640"/>
            <a:ext cx="8229600" cy="4525963"/>
          </a:xfrm>
        </p:spPr>
        <p:txBody>
          <a:bodyPr/>
          <a:lstStyle/>
          <a:p>
            <a:pPr eaLnBrk="1" hangingPunct="1"/>
            <a:r>
              <a:rPr lang="en-US" sz="2400" dirty="0">
                <a:cs typeface="Rockwell"/>
              </a:rPr>
              <a:t>Creates a private connection over the Internet or Intranet</a:t>
            </a:r>
          </a:p>
          <a:p>
            <a:pPr eaLnBrk="1" hangingPunct="1"/>
            <a:r>
              <a:rPr lang="en-US" sz="2400" dirty="0">
                <a:cs typeface="Rockwell"/>
              </a:rPr>
              <a:t>VPN software and firewalls provide security</a:t>
            </a:r>
          </a:p>
          <a:p>
            <a:pPr eaLnBrk="1" hangingPunct="1"/>
            <a:r>
              <a:rPr lang="en-US" sz="2400" dirty="0">
                <a:cs typeface="Rockwell"/>
              </a:rPr>
              <a:t>Four most common protocols used in a VPN are PPTP, L2F, L2TP, and IPSec</a:t>
            </a:r>
          </a:p>
          <a:p>
            <a:endParaRPr lang="en-US" sz="2400" dirty="0">
              <a:cs typeface="Rockwell"/>
            </a:endParaRPr>
          </a:p>
        </p:txBody>
      </p:sp>
      <p:pic>
        <p:nvPicPr>
          <p:cNvPr id="4" name="Picture 3"/>
          <p:cNvPicPr>
            <a:picLocks noChangeAspect="1"/>
          </p:cNvPicPr>
          <p:nvPr/>
        </p:nvPicPr>
        <p:blipFill>
          <a:blip r:embed="rId2"/>
          <a:stretch>
            <a:fillRect/>
          </a:stretch>
        </p:blipFill>
        <p:spPr>
          <a:xfrm>
            <a:off x="4411204" y="3216964"/>
            <a:ext cx="3810000" cy="2654300"/>
          </a:xfrm>
          <a:prstGeom prst="rect">
            <a:avLst/>
          </a:prstGeom>
        </p:spPr>
      </p:pic>
    </p:spTree>
    <p:extLst>
      <p:ext uri="{BB962C8B-B14F-4D97-AF65-F5344CB8AC3E}">
        <p14:creationId xmlns:p14="http://schemas.microsoft.com/office/powerpoint/2010/main" val="121130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479609" y="3893820"/>
            <a:ext cx="6184782" cy="1752600"/>
          </a:xfrm>
        </p:spPr>
        <p:txBody>
          <a:bodyPr/>
          <a:lstStyle/>
          <a:p>
            <a:r>
              <a:rPr lang="en-US" dirty="0">
                <a:latin typeface="Rockwell" panose="02060603020205020403" pitchFamily="18" charset="0"/>
              </a:rPr>
              <a:t>How Routers and Switches Work</a:t>
            </a:r>
          </a:p>
        </p:txBody>
      </p:sp>
    </p:spTree>
    <p:custDataLst>
      <p:tags r:id="rId1"/>
    </p:custDataLst>
    <p:extLst>
      <p:ext uri="{BB962C8B-B14F-4D97-AF65-F5344CB8AC3E}">
        <p14:creationId xmlns:p14="http://schemas.microsoft.com/office/powerpoint/2010/main" val="727351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20" y="86814"/>
            <a:ext cx="8686800" cy="1143000"/>
          </a:xfrm>
        </p:spPr>
        <p:txBody>
          <a:bodyPr/>
          <a:lstStyle/>
          <a:p>
            <a:r>
              <a:rPr lang="en-US" dirty="0"/>
              <a:t>TCP/IP Troubleshooting Utilities</a:t>
            </a:r>
          </a:p>
        </p:txBody>
      </p:sp>
      <p:graphicFrame>
        <p:nvGraphicFramePr>
          <p:cNvPr id="4" name="Group 37"/>
          <p:cNvGraphicFramePr>
            <a:graphicFrameLocks noGrp="1"/>
          </p:cNvGraphicFramePr>
          <p:nvPr>
            <p:ph idx="1"/>
          </p:nvPr>
        </p:nvGraphicFramePr>
        <p:xfrm>
          <a:off x="341419" y="1229814"/>
          <a:ext cx="8458201" cy="4602438"/>
        </p:xfrm>
        <a:graphic>
          <a:graphicData uri="http://schemas.openxmlformats.org/drawingml/2006/table">
            <a:tbl>
              <a:tblPr/>
              <a:tblGrid>
                <a:gridCol w="1253067">
                  <a:extLst>
                    <a:ext uri="{9D8B030D-6E8A-4147-A177-3AD203B41FA5}">
                      <a16:colId xmlns:a16="http://schemas.microsoft.com/office/drawing/2014/main" val="20000"/>
                    </a:ext>
                  </a:extLst>
                </a:gridCol>
                <a:gridCol w="3837517">
                  <a:extLst>
                    <a:ext uri="{9D8B030D-6E8A-4147-A177-3AD203B41FA5}">
                      <a16:colId xmlns:a16="http://schemas.microsoft.com/office/drawing/2014/main" val="20001"/>
                    </a:ext>
                  </a:extLst>
                </a:gridCol>
                <a:gridCol w="3367617">
                  <a:extLst>
                    <a:ext uri="{9D8B030D-6E8A-4147-A177-3AD203B41FA5}">
                      <a16:colId xmlns:a16="http://schemas.microsoft.com/office/drawing/2014/main" val="20002"/>
                    </a:ext>
                  </a:extLst>
                </a:gridCol>
              </a:tblGrid>
              <a:tr h="640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TCP/IP Utility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Function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cs typeface="Arial" charset="0"/>
                        </a:rPr>
                        <a:t>When to Use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netstat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Displays current TCP/IP and port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determine network problems, monitor connections, and check for open ports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charset="0"/>
                          <a:cs typeface="Arial" charset="0"/>
                        </a:rPr>
                        <a:t>nbtstat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Displays NetBIOS over TCP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see a list of computers currently connected to the network</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ping</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then echoes a return reply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quickly check the state of network media between two hosts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tracert</a:t>
                      </a:r>
                      <a:r>
                        <a:rPr kumimoji="0" lang="en-US" sz="1600" b="0" i="0" u="none" strike="noStrike" cap="none" normalizeH="0" baseline="0">
                          <a:ln>
                            <a:noFill/>
                          </a:ln>
                          <a:solidFill>
                            <a:srgbClr val="000000"/>
                          </a:solidFill>
                          <a:effectLst/>
                          <a:latin typeface="Calibri" pitchFamily="34" charset="0"/>
                          <a:cs typeface="Arial" charset="0"/>
                        </a:rPr>
                        <a:t> or </a:t>
                      </a:r>
                      <a:r>
                        <a:rPr kumimoji="0" lang="en-US" sz="1600" b="1" i="0" u="none" strike="noStrike" cap="none" normalizeH="0" baseline="0">
                          <a:ln>
                            <a:noFill/>
                          </a:ln>
                          <a:solidFill>
                            <a:srgbClr val="000000"/>
                          </a:solidFill>
                          <a:effectLst/>
                          <a:latin typeface="Arial" charset="0"/>
                          <a:cs typeface="Arial" charset="0"/>
                        </a:rPr>
                        <a:t>traceroute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gathers statistics and information along the way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troubleshoot the path to a distant destination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arp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Maps the host MAC address to the host IP address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verify IP address and MAC address assignments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nslookup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Resolves domain names to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find information about domain names and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2917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graphicFrame>
        <p:nvGraphicFramePr>
          <p:cNvPr id="4" name="Group 25"/>
          <p:cNvGraphicFramePr>
            <a:graphicFrameLocks/>
          </p:cNvGraphicFramePr>
          <p:nvPr/>
        </p:nvGraphicFramePr>
        <p:xfrm>
          <a:off x="385648" y="1822475"/>
          <a:ext cx="8458200" cy="2474912"/>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Disadvantages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88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Share software, data, equipment, and communications quickly, easily, and inexpensively</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Losing access to files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Need additional personnel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145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Secure data</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Vulnerability to hackers, viruses, and disgruntled workers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640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Network Setup</a:t>
            </a:r>
          </a:p>
        </p:txBody>
      </p:sp>
      <p:pic>
        <p:nvPicPr>
          <p:cNvPr id="5" name="Picture 4" descr="home-network-expand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019" y="1632199"/>
            <a:ext cx="5104969" cy="4114629"/>
          </a:xfrm>
          <a:prstGeom prst="rect">
            <a:avLst/>
          </a:prstGeom>
        </p:spPr>
      </p:pic>
    </p:spTree>
    <p:extLst>
      <p:ext uri="{BB962C8B-B14F-4D97-AF65-F5344CB8AC3E}">
        <p14:creationId xmlns:p14="http://schemas.microsoft.com/office/powerpoint/2010/main" val="91274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Router</a:t>
            </a:r>
          </a:p>
        </p:txBody>
      </p:sp>
      <p:pic>
        <p:nvPicPr>
          <p:cNvPr id="4" name="Picture 3"/>
          <p:cNvPicPr>
            <a:picLocks noChangeAspect="1"/>
          </p:cNvPicPr>
          <p:nvPr/>
        </p:nvPicPr>
        <p:blipFill>
          <a:blip r:embed="rId2"/>
          <a:stretch>
            <a:fillRect/>
          </a:stretch>
        </p:blipFill>
        <p:spPr>
          <a:xfrm>
            <a:off x="4890545" y="1926733"/>
            <a:ext cx="3487216" cy="2691310"/>
          </a:xfrm>
          <a:prstGeom prst="rect">
            <a:avLst/>
          </a:prstGeom>
        </p:spPr>
      </p:pic>
      <p:pic>
        <p:nvPicPr>
          <p:cNvPr id="6" name="Picture 5" descr="408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30" y="1822420"/>
            <a:ext cx="2977046" cy="2977046"/>
          </a:xfrm>
          <a:prstGeom prst="rect">
            <a:avLst/>
          </a:prstGeom>
        </p:spPr>
      </p:pic>
      <p:sp>
        <p:nvSpPr>
          <p:cNvPr id="7" name="TextBox 6"/>
          <p:cNvSpPr txBox="1"/>
          <p:nvPr/>
        </p:nvSpPr>
        <p:spPr>
          <a:xfrm>
            <a:off x="2449402" y="5244777"/>
            <a:ext cx="4430444" cy="369332"/>
          </a:xfrm>
          <a:prstGeom prst="rect">
            <a:avLst/>
          </a:prstGeom>
          <a:noFill/>
        </p:spPr>
        <p:txBody>
          <a:bodyPr wrap="none" rtlCol="0">
            <a:spAutoFit/>
          </a:bodyPr>
          <a:lstStyle/>
          <a:p>
            <a:r>
              <a:rPr lang="en-US" dirty="0"/>
              <a:t>Linksys WRT54GL Wireless Broadband Router</a:t>
            </a:r>
          </a:p>
        </p:txBody>
      </p:sp>
    </p:spTree>
    <p:extLst>
      <p:ext uri="{BB962C8B-B14F-4D97-AF65-F5344CB8AC3E}">
        <p14:creationId xmlns:p14="http://schemas.microsoft.com/office/powerpoint/2010/main" val="65747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457200" y="1352041"/>
            <a:ext cx="8229600" cy="4525963"/>
          </a:xfrm>
        </p:spPr>
        <p:txBody>
          <a:bodyPr/>
          <a:lstStyle/>
          <a:p>
            <a:r>
              <a:rPr lang="en-US" dirty="0"/>
              <a:t>Multiple ports</a:t>
            </a:r>
          </a:p>
          <a:p>
            <a:r>
              <a:rPr lang="en-US" dirty="0"/>
              <a:t>Switch makes decision in hardware (internal main processer)  </a:t>
            </a:r>
          </a:p>
          <a:p>
            <a:r>
              <a:rPr lang="en-US" dirty="0"/>
              <a:t>Designed to connect additional wired devices over Ethernet</a:t>
            </a:r>
          </a:p>
          <a:p>
            <a:endParaRPr lang="en-US" dirty="0"/>
          </a:p>
        </p:txBody>
      </p:sp>
      <p:pic>
        <p:nvPicPr>
          <p:cNvPr id="4" name="Picture 3" descr="sitecom_19_network_switch_6po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287" y="4155075"/>
            <a:ext cx="5540006" cy="1962085"/>
          </a:xfrm>
          <a:prstGeom prst="rect">
            <a:avLst/>
          </a:prstGeom>
        </p:spPr>
      </p:pic>
    </p:spTree>
    <p:extLst>
      <p:ext uri="{BB962C8B-B14F-4D97-AF65-F5344CB8AC3E}">
        <p14:creationId xmlns:p14="http://schemas.microsoft.com/office/powerpoint/2010/main" val="378167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394593" y="1119490"/>
            <a:ext cx="8229600" cy="5231614"/>
          </a:xfrm>
        </p:spPr>
        <p:txBody>
          <a:bodyPr/>
          <a:lstStyle/>
          <a:p>
            <a:r>
              <a:rPr lang="en-US" sz="1600" dirty="0"/>
              <a:t>A switch is used in a wired network to connect Ethernet cables from a number of devices together. The switch allows each device to talk to the others. Switches aren't used in networks with only wireless connections, since network devices such as routers and adapters communicate directly with one another, with nothing in between.</a:t>
            </a:r>
          </a:p>
          <a:p>
            <a:r>
              <a:rPr lang="en-US" sz="1600" dirty="0"/>
              <a:t>Although you can use the ports on the back of a router or modem to connect a few Ethernet devices together, depending on the model, switches have a number of advantages:</a:t>
            </a:r>
          </a:p>
          <a:p>
            <a:pPr lvl="1"/>
            <a:r>
              <a:rPr lang="en-US" sz="1600" dirty="0"/>
              <a:t>Switches allow dozens of devices to connect.</a:t>
            </a:r>
          </a:p>
          <a:p>
            <a:pPr lvl="1"/>
            <a:r>
              <a:rPr lang="en-US" sz="1600" dirty="0"/>
              <a:t>Switches keep traffic between two devices from getting in the way of your other devices using the same network.</a:t>
            </a:r>
          </a:p>
          <a:p>
            <a:pPr lvl="1"/>
            <a:r>
              <a:rPr lang="en-US" sz="1600" dirty="0"/>
              <a:t>Switches allow control of who has access to various parts of the network.</a:t>
            </a:r>
          </a:p>
          <a:p>
            <a:pPr lvl="1"/>
            <a:r>
              <a:rPr lang="en-US" sz="1600" dirty="0"/>
              <a:t>Switches allow you to monitor usage.</a:t>
            </a:r>
          </a:p>
          <a:p>
            <a:pPr lvl="1"/>
            <a:r>
              <a:rPr lang="en-US" sz="1600" dirty="0"/>
              <a:t>Switches allow communication (within your network) that's even faster than the Internet.</a:t>
            </a:r>
          </a:p>
          <a:p>
            <a:pPr lvl="1"/>
            <a:r>
              <a:rPr lang="en-US" sz="1600" dirty="0"/>
              <a:t>High-end switches have pluggable modules to tailor them to network needs.</a:t>
            </a:r>
          </a:p>
        </p:txBody>
      </p:sp>
    </p:spTree>
    <p:extLst>
      <p:ext uri="{BB962C8B-B14F-4D97-AF65-F5344CB8AC3E}">
        <p14:creationId xmlns:p14="http://schemas.microsoft.com/office/powerpoint/2010/main" val="3402746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etwork_theme">
  <a:themeElements>
    <a:clrScheme name="Custom 2">
      <a:dk1>
        <a:srgbClr val="000000"/>
      </a:dk1>
      <a:lt1>
        <a:srgbClr val="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FAC56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_theme" id="{E851BDCE-49CC-384A-A051-6995C9A38F04}" vid="{963F6B80-B3AA-7A41-9756-3A3483E42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network_theme</Template>
  <TotalTime>118</TotalTime>
  <Words>1257</Words>
  <Application>Microsoft Macintosh PowerPoint</Application>
  <PresentationFormat>On-screen Show (4:3)</PresentationFormat>
  <Paragraphs>207</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Aptos</vt:lpstr>
      <vt:lpstr>Arial</vt:lpstr>
      <vt:lpstr>Calibri</vt:lpstr>
      <vt:lpstr>Rockwell</vt:lpstr>
      <vt:lpstr>network_theme</vt:lpstr>
      <vt:lpstr>How Computer  Networks Work</vt:lpstr>
      <vt:lpstr>Networks</vt:lpstr>
      <vt:lpstr>Network Classifications</vt:lpstr>
      <vt:lpstr>Network Classification</vt:lpstr>
      <vt:lpstr>How Networks Work</vt:lpstr>
      <vt:lpstr>Basic Network Setup</vt:lpstr>
      <vt:lpstr>Wireless Router</vt:lpstr>
      <vt:lpstr>Switch</vt:lpstr>
      <vt:lpstr>Switch</vt:lpstr>
      <vt:lpstr>Network Segmenting Devices</vt:lpstr>
      <vt:lpstr>Segmenting with Switches or Routers</vt:lpstr>
      <vt:lpstr>Network Interface Card (NIC)</vt:lpstr>
      <vt:lpstr>Network Interface Card (NIC)</vt:lpstr>
      <vt:lpstr>Media Types</vt:lpstr>
      <vt:lpstr>Coaxial Cable</vt:lpstr>
      <vt:lpstr>Network Cable</vt:lpstr>
      <vt:lpstr>Fiber Optic</vt:lpstr>
      <vt:lpstr>Transcontinental “Submarine” Network Cables</vt:lpstr>
      <vt:lpstr>How Networks Work</vt:lpstr>
      <vt:lpstr>Typical Home Network</vt:lpstr>
      <vt:lpstr>Service Set Identifier (SSID)</vt:lpstr>
      <vt:lpstr>SSID</vt:lpstr>
      <vt:lpstr>How Networks Work</vt:lpstr>
      <vt:lpstr>Protocol</vt:lpstr>
      <vt:lpstr>Protocols</vt:lpstr>
      <vt:lpstr>TCP/IP</vt:lpstr>
      <vt:lpstr>TCP/IP Ports and Socket</vt:lpstr>
      <vt:lpstr>Common Port Numbers</vt:lpstr>
      <vt:lpstr>Hypertext Transfer Protocol (HTTP)</vt:lpstr>
      <vt:lpstr>FTP</vt:lpstr>
      <vt:lpstr>Transferring Files</vt:lpstr>
      <vt:lpstr>How Networks Work</vt:lpstr>
      <vt:lpstr>Open Systems Interconnection (OSI) Model</vt:lpstr>
      <vt:lpstr>OSI Model</vt:lpstr>
      <vt:lpstr>Application Layer</vt:lpstr>
      <vt:lpstr>Presentation Layer</vt:lpstr>
      <vt:lpstr>Session Layer</vt:lpstr>
      <vt:lpstr>Transport Layer</vt:lpstr>
      <vt:lpstr>Network Layer</vt:lpstr>
      <vt:lpstr>Data Link Layer</vt:lpstr>
      <vt:lpstr>Physical Layer</vt:lpstr>
      <vt:lpstr>OSI Model and Network Devices</vt:lpstr>
      <vt:lpstr>How Networks Work</vt:lpstr>
      <vt:lpstr>How Networks Work</vt:lpstr>
      <vt:lpstr>Purpose of Subnetting</vt:lpstr>
      <vt:lpstr>Advantages / Disadvantages</vt:lpstr>
      <vt:lpstr>PowerPoint Presentation</vt:lpstr>
      <vt:lpstr>How Networks Work</vt:lpstr>
      <vt:lpstr>Virtual Private Network (VPN)</vt:lpstr>
      <vt:lpstr>TCP/IP Troubleshooting Utilities</vt:lpstr>
      <vt:lpstr>Pros and Cons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James Eddy</dc:creator>
  <cp:keywords/>
  <dc:description/>
  <cp:lastModifiedBy>James Eddy</cp:lastModifiedBy>
  <cp:revision>9</cp:revision>
  <dcterms:created xsi:type="dcterms:W3CDTF">2024-01-31T00:29:39Z</dcterms:created>
  <dcterms:modified xsi:type="dcterms:W3CDTF">2024-02-08T13:44:29Z</dcterms:modified>
  <cp:category/>
</cp:coreProperties>
</file>